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4"/>
  </p:sldMasterIdLst>
  <p:notesMasterIdLst>
    <p:notesMasterId r:id="rId26"/>
  </p:notesMasterIdLst>
  <p:sldIdLst>
    <p:sldId id="256" r:id="rId5"/>
    <p:sldId id="258" r:id="rId6"/>
    <p:sldId id="257" r:id="rId7"/>
    <p:sldId id="279" r:id="rId8"/>
    <p:sldId id="259" r:id="rId9"/>
    <p:sldId id="262" r:id="rId10"/>
    <p:sldId id="261" r:id="rId11"/>
    <p:sldId id="265" r:id="rId12"/>
    <p:sldId id="268" r:id="rId13"/>
    <p:sldId id="266" r:id="rId14"/>
    <p:sldId id="267" r:id="rId15"/>
    <p:sldId id="263" r:id="rId16"/>
    <p:sldId id="280" r:id="rId17"/>
    <p:sldId id="269" r:id="rId18"/>
    <p:sldId id="277" r:id="rId19"/>
    <p:sldId id="272" r:id="rId20"/>
    <p:sldId id="271" r:id="rId21"/>
    <p:sldId id="276" r:id="rId22"/>
    <p:sldId id="273" r:id="rId23"/>
    <p:sldId id="275" r:id="rId24"/>
    <p:sldId id="278" r:id="rId2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an Nilsson" initials="JN" lastIdx="1" clrIdx="0">
    <p:extLst>
      <p:ext uri="{19B8F6BF-5375-455C-9EA6-DF929625EA0E}">
        <p15:presenceInfo xmlns:p15="http://schemas.microsoft.com/office/powerpoint/2012/main" userId="Johan Nils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E6F2E-9661-4F11-A08E-83348400D13D}" type="datetimeFigureOut">
              <a:rPr lang="sv-SE" smtClean="0"/>
              <a:t>2021-04-14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A1E3F-B1DB-4332-B48D-E9EA33CD4CC0}" type="slidenum">
              <a:rPr lang="sv-SE" smtClean="0"/>
              <a:t>‹#›</a:t>
            </a:fld>
            <a:endParaRPr lang="sv-SE"/>
          </a:p>
        </p:txBody>
      </p:sp>
    </p:spTree>
    <p:extLst>
      <p:ext uri="{BB962C8B-B14F-4D97-AF65-F5344CB8AC3E}">
        <p14:creationId xmlns:p14="http://schemas.microsoft.com/office/powerpoint/2010/main" val="2926570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2</a:t>
            </a:fld>
            <a:endParaRPr lang="sv-SE"/>
          </a:p>
        </p:txBody>
      </p:sp>
    </p:spTree>
    <p:extLst>
      <p:ext uri="{BB962C8B-B14F-4D97-AF65-F5344CB8AC3E}">
        <p14:creationId xmlns:p14="http://schemas.microsoft.com/office/powerpoint/2010/main" val="2888451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11</a:t>
            </a:fld>
            <a:endParaRPr lang="sv-SE"/>
          </a:p>
        </p:txBody>
      </p:sp>
    </p:spTree>
    <p:extLst>
      <p:ext uri="{BB962C8B-B14F-4D97-AF65-F5344CB8AC3E}">
        <p14:creationId xmlns:p14="http://schemas.microsoft.com/office/powerpoint/2010/main" val="3853765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12</a:t>
            </a:fld>
            <a:endParaRPr lang="sv-SE"/>
          </a:p>
        </p:txBody>
      </p:sp>
    </p:spTree>
    <p:extLst>
      <p:ext uri="{BB962C8B-B14F-4D97-AF65-F5344CB8AC3E}">
        <p14:creationId xmlns:p14="http://schemas.microsoft.com/office/powerpoint/2010/main" val="2045172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13</a:t>
            </a:fld>
            <a:endParaRPr lang="sv-SE"/>
          </a:p>
        </p:txBody>
      </p:sp>
    </p:spTree>
    <p:extLst>
      <p:ext uri="{BB962C8B-B14F-4D97-AF65-F5344CB8AC3E}">
        <p14:creationId xmlns:p14="http://schemas.microsoft.com/office/powerpoint/2010/main" val="1164589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14</a:t>
            </a:fld>
            <a:endParaRPr lang="sv-SE"/>
          </a:p>
        </p:txBody>
      </p:sp>
    </p:spTree>
    <p:extLst>
      <p:ext uri="{BB962C8B-B14F-4D97-AF65-F5344CB8AC3E}">
        <p14:creationId xmlns:p14="http://schemas.microsoft.com/office/powerpoint/2010/main" val="1761107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15</a:t>
            </a:fld>
            <a:endParaRPr lang="sv-SE"/>
          </a:p>
        </p:txBody>
      </p:sp>
    </p:spTree>
    <p:extLst>
      <p:ext uri="{BB962C8B-B14F-4D97-AF65-F5344CB8AC3E}">
        <p14:creationId xmlns:p14="http://schemas.microsoft.com/office/powerpoint/2010/main" val="1595634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16</a:t>
            </a:fld>
            <a:endParaRPr lang="sv-SE"/>
          </a:p>
        </p:txBody>
      </p:sp>
    </p:spTree>
    <p:extLst>
      <p:ext uri="{BB962C8B-B14F-4D97-AF65-F5344CB8AC3E}">
        <p14:creationId xmlns:p14="http://schemas.microsoft.com/office/powerpoint/2010/main" val="557330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17</a:t>
            </a:fld>
            <a:endParaRPr lang="sv-SE"/>
          </a:p>
        </p:txBody>
      </p:sp>
    </p:spTree>
    <p:extLst>
      <p:ext uri="{BB962C8B-B14F-4D97-AF65-F5344CB8AC3E}">
        <p14:creationId xmlns:p14="http://schemas.microsoft.com/office/powerpoint/2010/main" val="762071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18</a:t>
            </a:fld>
            <a:endParaRPr lang="sv-SE"/>
          </a:p>
        </p:txBody>
      </p:sp>
    </p:spTree>
    <p:extLst>
      <p:ext uri="{BB962C8B-B14F-4D97-AF65-F5344CB8AC3E}">
        <p14:creationId xmlns:p14="http://schemas.microsoft.com/office/powerpoint/2010/main" val="2483110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19</a:t>
            </a:fld>
            <a:endParaRPr lang="sv-SE"/>
          </a:p>
        </p:txBody>
      </p:sp>
    </p:spTree>
    <p:extLst>
      <p:ext uri="{BB962C8B-B14F-4D97-AF65-F5344CB8AC3E}">
        <p14:creationId xmlns:p14="http://schemas.microsoft.com/office/powerpoint/2010/main" val="537269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20</a:t>
            </a:fld>
            <a:endParaRPr lang="sv-SE"/>
          </a:p>
        </p:txBody>
      </p:sp>
    </p:spTree>
    <p:extLst>
      <p:ext uri="{BB962C8B-B14F-4D97-AF65-F5344CB8AC3E}">
        <p14:creationId xmlns:p14="http://schemas.microsoft.com/office/powerpoint/2010/main" val="4228881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PaddlePower</a:t>
            </a:r>
            <a:r>
              <a:rPr lang="sv-SE" baseline="0" dirty="0"/>
              <a:t> har två huvudsyften:</a:t>
            </a:r>
          </a:p>
          <a:p>
            <a:r>
              <a:rPr lang="sv-SE" baseline="0" dirty="0"/>
              <a:t>Att motivera och synliggöra utveckling hos nybörjare samt att utgöra ett stöd för ledare i hur en lämplig nybörjarverksamhet läggs upp.</a:t>
            </a:r>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3</a:t>
            </a:fld>
            <a:endParaRPr lang="sv-SE"/>
          </a:p>
        </p:txBody>
      </p:sp>
    </p:spTree>
    <p:extLst>
      <p:ext uri="{BB962C8B-B14F-4D97-AF65-F5344CB8AC3E}">
        <p14:creationId xmlns:p14="http://schemas.microsoft.com/office/powerpoint/2010/main" val="3128925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21</a:t>
            </a:fld>
            <a:endParaRPr lang="sv-SE"/>
          </a:p>
        </p:txBody>
      </p:sp>
    </p:spTree>
    <p:extLst>
      <p:ext uri="{BB962C8B-B14F-4D97-AF65-F5344CB8AC3E}">
        <p14:creationId xmlns:p14="http://schemas.microsoft.com/office/powerpoint/2010/main" val="528936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4</a:t>
            </a:fld>
            <a:endParaRPr lang="sv-SE"/>
          </a:p>
        </p:txBody>
      </p:sp>
    </p:spTree>
    <p:extLst>
      <p:ext uri="{BB962C8B-B14F-4D97-AF65-F5344CB8AC3E}">
        <p14:creationId xmlns:p14="http://schemas.microsoft.com/office/powerpoint/2010/main" val="220752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5</a:t>
            </a:fld>
            <a:endParaRPr lang="sv-SE"/>
          </a:p>
        </p:txBody>
      </p:sp>
    </p:spTree>
    <p:extLst>
      <p:ext uri="{BB962C8B-B14F-4D97-AF65-F5344CB8AC3E}">
        <p14:creationId xmlns:p14="http://schemas.microsoft.com/office/powerpoint/2010/main" val="1715461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6</a:t>
            </a:fld>
            <a:endParaRPr lang="sv-SE"/>
          </a:p>
        </p:txBody>
      </p:sp>
    </p:spTree>
    <p:extLst>
      <p:ext uri="{BB962C8B-B14F-4D97-AF65-F5344CB8AC3E}">
        <p14:creationId xmlns:p14="http://schemas.microsoft.com/office/powerpoint/2010/main" val="133333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7</a:t>
            </a:fld>
            <a:endParaRPr lang="sv-SE"/>
          </a:p>
        </p:txBody>
      </p:sp>
    </p:spTree>
    <p:extLst>
      <p:ext uri="{BB962C8B-B14F-4D97-AF65-F5344CB8AC3E}">
        <p14:creationId xmlns:p14="http://schemas.microsoft.com/office/powerpoint/2010/main" val="3452982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8</a:t>
            </a:fld>
            <a:endParaRPr lang="sv-SE"/>
          </a:p>
        </p:txBody>
      </p:sp>
    </p:spTree>
    <p:extLst>
      <p:ext uri="{BB962C8B-B14F-4D97-AF65-F5344CB8AC3E}">
        <p14:creationId xmlns:p14="http://schemas.microsoft.com/office/powerpoint/2010/main" val="3383361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9</a:t>
            </a:fld>
            <a:endParaRPr lang="sv-SE"/>
          </a:p>
        </p:txBody>
      </p:sp>
    </p:spTree>
    <p:extLst>
      <p:ext uri="{BB962C8B-B14F-4D97-AF65-F5344CB8AC3E}">
        <p14:creationId xmlns:p14="http://schemas.microsoft.com/office/powerpoint/2010/main" val="150065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2A1E3F-B1DB-4332-B48D-E9EA33CD4CC0}" type="slidenum">
              <a:rPr lang="sv-SE" smtClean="0"/>
              <a:t>10</a:t>
            </a:fld>
            <a:endParaRPr lang="sv-SE"/>
          </a:p>
        </p:txBody>
      </p:sp>
    </p:spTree>
    <p:extLst>
      <p:ext uri="{BB962C8B-B14F-4D97-AF65-F5344CB8AC3E}">
        <p14:creationId xmlns:p14="http://schemas.microsoft.com/office/powerpoint/2010/main" val="480862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EE457BFA-FE7F-4A83-BE96-D7439472F1F7}" type="datetimeFigureOut">
              <a:rPr lang="sv-SE" smtClean="0"/>
              <a:t>2021-04-14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A9519466-F2CF-4AF1-A741-55A581937899}" type="slidenum">
              <a:rPr lang="sv-SE" smtClean="0"/>
              <a:t>‹#›</a:t>
            </a:fld>
            <a:endParaRPr lang="sv-SE"/>
          </a:p>
        </p:txBody>
      </p:sp>
    </p:spTree>
    <p:extLst>
      <p:ext uri="{BB962C8B-B14F-4D97-AF65-F5344CB8AC3E}">
        <p14:creationId xmlns:p14="http://schemas.microsoft.com/office/powerpoint/2010/main" val="2609027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E457BFA-FE7F-4A83-BE96-D7439472F1F7}" type="datetimeFigureOut">
              <a:rPr lang="sv-SE" smtClean="0"/>
              <a:t>2021-04-14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A9519466-F2CF-4AF1-A741-55A581937899}" type="slidenum">
              <a:rPr lang="sv-SE" smtClean="0"/>
              <a:t>‹#›</a:t>
            </a:fld>
            <a:endParaRPr lang="sv-SE"/>
          </a:p>
        </p:txBody>
      </p:sp>
    </p:spTree>
    <p:extLst>
      <p:ext uri="{BB962C8B-B14F-4D97-AF65-F5344CB8AC3E}">
        <p14:creationId xmlns:p14="http://schemas.microsoft.com/office/powerpoint/2010/main" val="1036270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E457BFA-FE7F-4A83-BE96-D7439472F1F7}" type="datetimeFigureOut">
              <a:rPr lang="sv-SE" smtClean="0"/>
              <a:t>2021-04-14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A9519466-F2CF-4AF1-A741-55A581937899}" type="slidenum">
              <a:rPr lang="sv-SE" smtClean="0"/>
              <a:t>‹#›</a:t>
            </a:fld>
            <a:endParaRPr lang="sv-SE"/>
          </a:p>
        </p:txBody>
      </p:sp>
    </p:spTree>
    <p:extLst>
      <p:ext uri="{BB962C8B-B14F-4D97-AF65-F5344CB8AC3E}">
        <p14:creationId xmlns:p14="http://schemas.microsoft.com/office/powerpoint/2010/main" val="182896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E457BFA-FE7F-4A83-BE96-D7439472F1F7}" type="datetimeFigureOut">
              <a:rPr lang="sv-SE" smtClean="0"/>
              <a:t>2021-04-14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A9519466-F2CF-4AF1-A741-55A581937899}" type="slidenum">
              <a:rPr lang="sv-SE" smtClean="0"/>
              <a:t>‹#›</a:t>
            </a:fld>
            <a:endParaRPr lang="sv-SE"/>
          </a:p>
        </p:txBody>
      </p:sp>
    </p:spTree>
    <p:extLst>
      <p:ext uri="{BB962C8B-B14F-4D97-AF65-F5344CB8AC3E}">
        <p14:creationId xmlns:p14="http://schemas.microsoft.com/office/powerpoint/2010/main" val="952454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EE457BFA-FE7F-4A83-BE96-D7439472F1F7}" type="datetimeFigureOut">
              <a:rPr lang="sv-SE" smtClean="0"/>
              <a:t>2021-04-14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A9519466-F2CF-4AF1-A741-55A581937899}" type="slidenum">
              <a:rPr lang="sv-SE" smtClean="0"/>
              <a:t>‹#›</a:t>
            </a:fld>
            <a:endParaRPr lang="sv-SE"/>
          </a:p>
        </p:txBody>
      </p:sp>
    </p:spTree>
    <p:extLst>
      <p:ext uri="{BB962C8B-B14F-4D97-AF65-F5344CB8AC3E}">
        <p14:creationId xmlns:p14="http://schemas.microsoft.com/office/powerpoint/2010/main" val="23246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EE457BFA-FE7F-4A83-BE96-D7439472F1F7}" type="datetimeFigureOut">
              <a:rPr lang="sv-SE" smtClean="0"/>
              <a:t>2021-04-14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A9519466-F2CF-4AF1-A741-55A581937899}" type="slidenum">
              <a:rPr lang="sv-SE" smtClean="0"/>
              <a:t>‹#›</a:t>
            </a:fld>
            <a:endParaRPr lang="sv-SE"/>
          </a:p>
        </p:txBody>
      </p:sp>
    </p:spTree>
    <p:extLst>
      <p:ext uri="{BB962C8B-B14F-4D97-AF65-F5344CB8AC3E}">
        <p14:creationId xmlns:p14="http://schemas.microsoft.com/office/powerpoint/2010/main" val="2226957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EE457BFA-FE7F-4A83-BE96-D7439472F1F7}" type="datetimeFigureOut">
              <a:rPr lang="sv-SE" smtClean="0"/>
              <a:t>2021-04-14</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A9519466-F2CF-4AF1-A741-55A581937899}" type="slidenum">
              <a:rPr lang="sv-SE" smtClean="0"/>
              <a:t>‹#›</a:t>
            </a:fld>
            <a:endParaRPr lang="sv-SE"/>
          </a:p>
        </p:txBody>
      </p:sp>
    </p:spTree>
    <p:extLst>
      <p:ext uri="{BB962C8B-B14F-4D97-AF65-F5344CB8AC3E}">
        <p14:creationId xmlns:p14="http://schemas.microsoft.com/office/powerpoint/2010/main" val="4251912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EE457BFA-FE7F-4A83-BE96-D7439472F1F7}" type="datetimeFigureOut">
              <a:rPr lang="sv-SE" smtClean="0"/>
              <a:t>2021-04-14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A9519466-F2CF-4AF1-A741-55A581937899}" type="slidenum">
              <a:rPr lang="sv-SE" smtClean="0"/>
              <a:t>‹#›</a:t>
            </a:fld>
            <a:endParaRPr lang="sv-SE"/>
          </a:p>
        </p:txBody>
      </p:sp>
    </p:spTree>
    <p:extLst>
      <p:ext uri="{BB962C8B-B14F-4D97-AF65-F5344CB8AC3E}">
        <p14:creationId xmlns:p14="http://schemas.microsoft.com/office/powerpoint/2010/main" val="334031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E457BFA-FE7F-4A83-BE96-D7439472F1F7}" type="datetimeFigureOut">
              <a:rPr lang="sv-SE" smtClean="0"/>
              <a:t>2021-04-14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A9519466-F2CF-4AF1-A741-55A581937899}" type="slidenum">
              <a:rPr lang="sv-SE" smtClean="0"/>
              <a:t>‹#›</a:t>
            </a:fld>
            <a:endParaRPr lang="sv-SE"/>
          </a:p>
        </p:txBody>
      </p:sp>
    </p:spTree>
    <p:extLst>
      <p:ext uri="{BB962C8B-B14F-4D97-AF65-F5344CB8AC3E}">
        <p14:creationId xmlns:p14="http://schemas.microsoft.com/office/powerpoint/2010/main" val="176394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EE457BFA-FE7F-4A83-BE96-D7439472F1F7}" type="datetimeFigureOut">
              <a:rPr lang="sv-SE" smtClean="0"/>
              <a:t>2021-04-14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A9519466-F2CF-4AF1-A741-55A581937899}" type="slidenum">
              <a:rPr lang="sv-SE" smtClean="0"/>
              <a:t>‹#›</a:t>
            </a:fld>
            <a:endParaRPr lang="sv-SE"/>
          </a:p>
        </p:txBody>
      </p:sp>
    </p:spTree>
    <p:extLst>
      <p:ext uri="{BB962C8B-B14F-4D97-AF65-F5344CB8AC3E}">
        <p14:creationId xmlns:p14="http://schemas.microsoft.com/office/powerpoint/2010/main" val="338832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EE457BFA-FE7F-4A83-BE96-D7439472F1F7}" type="datetimeFigureOut">
              <a:rPr lang="sv-SE" smtClean="0"/>
              <a:t>2021-04-14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A9519466-F2CF-4AF1-A741-55A581937899}" type="slidenum">
              <a:rPr lang="sv-SE" smtClean="0"/>
              <a:t>‹#›</a:t>
            </a:fld>
            <a:endParaRPr lang="sv-SE"/>
          </a:p>
        </p:txBody>
      </p:sp>
    </p:spTree>
    <p:extLst>
      <p:ext uri="{BB962C8B-B14F-4D97-AF65-F5344CB8AC3E}">
        <p14:creationId xmlns:p14="http://schemas.microsoft.com/office/powerpoint/2010/main" val="322088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57BFA-FE7F-4A83-BE96-D7439472F1F7}" type="datetimeFigureOut">
              <a:rPr lang="sv-SE" smtClean="0"/>
              <a:t>2021-04-14</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519466-F2CF-4AF1-A741-55A581937899}" type="slidenum">
              <a:rPr lang="sv-SE" smtClean="0"/>
              <a:t>‹#›</a:t>
            </a:fld>
            <a:endParaRPr lang="sv-SE"/>
          </a:p>
        </p:txBody>
      </p:sp>
    </p:spTree>
    <p:extLst>
      <p:ext uri="{BB962C8B-B14F-4D97-AF65-F5344CB8AC3E}">
        <p14:creationId xmlns:p14="http://schemas.microsoft.com/office/powerpoint/2010/main" val="8730715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w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oleObject" Target="../embeddings/oleObject4.bin"/><Relationship Id="rId5" Type="http://schemas.openxmlformats.org/officeDocument/2006/relationships/image" Target="../media/image8.w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wmf"/><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w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extLst>
              <a:ext uri="{BEBA8EAE-BF5A-486C-A8C5-ECC9F3942E4B}">
                <a14:imgProps xmlns:a14="http://schemas.microsoft.com/office/drawing/2010/main">
                  <a14:imgLayer r:embed="rId3">
                    <a14:imgEffect>
                      <a14:sharpenSoften amount="19000"/>
                    </a14:imgEffect>
                    <a14:imgEffect>
                      <a14:brightnessContrast bright="-14000" contrast="1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281266" y="2504051"/>
            <a:ext cx="3470031" cy="1097282"/>
          </a:xfrm>
        </p:spPr>
        <p:txBody>
          <a:bodyPr>
            <a:normAutofit/>
          </a:bodyPr>
          <a:lstStyle/>
          <a:p>
            <a:r>
              <a:rPr lang="sv-SE" sz="4800" dirty="0">
                <a:solidFill>
                  <a:srgbClr val="FFC000"/>
                </a:solidFill>
                <a:latin typeface="Bernard MT Condensed" panose="02050806060905020404" pitchFamily="18" charset="0"/>
              </a:rPr>
              <a:t>PaddlePower</a:t>
            </a:r>
          </a:p>
        </p:txBody>
      </p:sp>
    </p:spTree>
    <p:extLst>
      <p:ext uri="{BB962C8B-B14F-4D97-AF65-F5344CB8AC3E}">
        <p14:creationId xmlns:p14="http://schemas.microsoft.com/office/powerpoint/2010/main" val="2482631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73118"/>
            <a:ext cx="9144000" cy="712310"/>
          </a:xfrm>
          <a:noFill/>
        </p:spPr>
        <p:txBody>
          <a:bodyPr>
            <a:normAutofit/>
          </a:bodyPr>
          <a:lstStyle/>
          <a:p>
            <a:pPr algn="l"/>
            <a:r>
              <a:rPr lang="sv-SE" sz="3600" dirty="0" err="1"/>
              <a:t>Level</a:t>
            </a:r>
            <a:r>
              <a:rPr lang="sv-SE" sz="3600" dirty="0"/>
              <a:t> 3 – gult band </a:t>
            </a:r>
          </a:p>
        </p:txBody>
      </p:sp>
      <p:sp>
        <p:nvSpPr>
          <p:cNvPr id="6" name="Underrubrik 5">
            <a:extLst>
              <a:ext uri="{FF2B5EF4-FFF2-40B4-BE49-F238E27FC236}">
                <a16:creationId xmlns:a16="http://schemas.microsoft.com/office/drawing/2014/main" id="{52B2F302-2E39-411B-9577-01741D8C368D}"/>
              </a:ext>
            </a:extLst>
          </p:cNvPr>
          <p:cNvSpPr>
            <a:spLocks noGrp="1"/>
          </p:cNvSpPr>
          <p:nvPr>
            <p:ph type="subTitle" idx="1"/>
          </p:nvPr>
        </p:nvSpPr>
        <p:spPr/>
        <p:txBody>
          <a:bodyPr/>
          <a:lstStyle/>
          <a:p>
            <a:endParaRPr lang="sv-SE"/>
          </a:p>
        </p:txBody>
      </p:sp>
      <p:graphicFrame>
        <p:nvGraphicFramePr>
          <p:cNvPr id="3" name="Objekt 2">
            <a:extLst>
              <a:ext uri="{FF2B5EF4-FFF2-40B4-BE49-F238E27FC236}">
                <a16:creationId xmlns:a16="http://schemas.microsoft.com/office/drawing/2014/main" id="{6210DE96-3EF9-47D2-9491-829C04C4FD1C}"/>
              </a:ext>
            </a:extLst>
          </p:cNvPr>
          <p:cNvGraphicFramePr>
            <a:graphicFrameLocks noChangeAspect="1"/>
          </p:cNvGraphicFramePr>
          <p:nvPr>
            <p:extLst>
              <p:ext uri="{D42A27DB-BD31-4B8C-83A1-F6EECF244321}">
                <p14:modId xmlns:p14="http://schemas.microsoft.com/office/powerpoint/2010/main" val="3423190877"/>
              </p:ext>
            </p:extLst>
          </p:nvPr>
        </p:nvGraphicFramePr>
        <p:xfrm>
          <a:off x="300194" y="542375"/>
          <a:ext cx="5534246" cy="6102869"/>
        </p:xfrm>
        <a:graphic>
          <a:graphicData uri="http://schemas.openxmlformats.org/presentationml/2006/ole">
            <mc:AlternateContent xmlns:mc="http://schemas.openxmlformats.org/markup-compatibility/2006">
              <mc:Choice xmlns:v="urn:schemas-microsoft-com:vml" Requires="v">
                <p:oleObj r:id="rId4" imgW="8609400" imgH="9472680" progId="">
                  <p:embed/>
                </p:oleObj>
              </mc:Choice>
              <mc:Fallback>
                <p:oleObj r:id="rId4" imgW="8609400" imgH="9472680" progId="">
                  <p:embed/>
                  <p:pic>
                    <p:nvPicPr>
                      <p:cNvPr id="3" name="Objekt 2">
                        <a:extLst>
                          <a:ext uri="{FF2B5EF4-FFF2-40B4-BE49-F238E27FC236}">
                            <a16:creationId xmlns:a16="http://schemas.microsoft.com/office/drawing/2014/main" id="{6210DE96-3EF9-47D2-9491-829C04C4FD1C}"/>
                          </a:ext>
                        </a:extLst>
                      </p:cNvPr>
                      <p:cNvPicPr/>
                      <p:nvPr/>
                    </p:nvPicPr>
                    <p:blipFill>
                      <a:blip r:embed="rId5"/>
                      <a:stretch>
                        <a:fillRect/>
                      </a:stretch>
                    </p:blipFill>
                    <p:spPr>
                      <a:xfrm>
                        <a:off x="300194" y="542375"/>
                        <a:ext cx="5534246" cy="6102869"/>
                      </a:xfrm>
                      <a:prstGeom prst="rect">
                        <a:avLst/>
                      </a:prstGeom>
                    </p:spPr>
                  </p:pic>
                </p:oleObj>
              </mc:Fallback>
            </mc:AlternateContent>
          </a:graphicData>
        </a:graphic>
      </p:graphicFrame>
      <p:graphicFrame>
        <p:nvGraphicFramePr>
          <p:cNvPr id="4" name="Objekt 3">
            <a:extLst>
              <a:ext uri="{FF2B5EF4-FFF2-40B4-BE49-F238E27FC236}">
                <a16:creationId xmlns:a16="http://schemas.microsoft.com/office/drawing/2014/main" id="{E8BED0BA-74C7-4A97-A081-6ECA53D8B48D}"/>
              </a:ext>
            </a:extLst>
          </p:cNvPr>
          <p:cNvGraphicFramePr>
            <a:graphicFrameLocks noChangeAspect="1"/>
          </p:cNvGraphicFramePr>
          <p:nvPr>
            <p:extLst>
              <p:ext uri="{D42A27DB-BD31-4B8C-83A1-F6EECF244321}">
                <p14:modId xmlns:p14="http://schemas.microsoft.com/office/powerpoint/2010/main" val="593131645"/>
              </p:ext>
            </p:extLst>
          </p:nvPr>
        </p:nvGraphicFramePr>
        <p:xfrm>
          <a:off x="5987036" y="542375"/>
          <a:ext cx="6136235" cy="4719920"/>
        </p:xfrm>
        <a:graphic>
          <a:graphicData uri="http://schemas.openxmlformats.org/presentationml/2006/ole">
            <mc:AlternateContent xmlns:mc="http://schemas.openxmlformats.org/markup-compatibility/2006">
              <mc:Choice xmlns:v="urn:schemas-microsoft-com:vml" Requires="v">
                <p:oleObj r:id="rId6" imgW="8583840" imgH="6603120" progId="">
                  <p:embed/>
                </p:oleObj>
              </mc:Choice>
              <mc:Fallback>
                <p:oleObj r:id="rId6" imgW="8583840" imgH="6603120" progId="">
                  <p:embed/>
                  <p:pic>
                    <p:nvPicPr>
                      <p:cNvPr id="4" name="Objekt 3">
                        <a:extLst>
                          <a:ext uri="{FF2B5EF4-FFF2-40B4-BE49-F238E27FC236}">
                            <a16:creationId xmlns:a16="http://schemas.microsoft.com/office/drawing/2014/main" id="{E8BED0BA-74C7-4A97-A081-6ECA53D8B48D}"/>
                          </a:ext>
                        </a:extLst>
                      </p:cNvPr>
                      <p:cNvPicPr/>
                      <p:nvPr/>
                    </p:nvPicPr>
                    <p:blipFill>
                      <a:blip r:embed="rId7"/>
                      <a:stretch>
                        <a:fillRect/>
                      </a:stretch>
                    </p:blipFill>
                    <p:spPr>
                      <a:xfrm>
                        <a:off x="5987036" y="542375"/>
                        <a:ext cx="6136235" cy="4719920"/>
                      </a:xfrm>
                      <a:prstGeom prst="rect">
                        <a:avLst/>
                      </a:prstGeom>
                    </p:spPr>
                  </p:pic>
                </p:oleObj>
              </mc:Fallback>
            </mc:AlternateContent>
          </a:graphicData>
        </a:graphic>
      </p:graphicFrame>
    </p:spTree>
    <p:extLst>
      <p:ext uri="{BB962C8B-B14F-4D97-AF65-F5344CB8AC3E}">
        <p14:creationId xmlns:p14="http://schemas.microsoft.com/office/powerpoint/2010/main" val="1502915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73118"/>
            <a:ext cx="9144000" cy="712310"/>
          </a:xfrm>
          <a:noFill/>
        </p:spPr>
        <p:txBody>
          <a:bodyPr>
            <a:normAutofit/>
          </a:bodyPr>
          <a:lstStyle/>
          <a:p>
            <a:pPr algn="l"/>
            <a:r>
              <a:rPr lang="sv-SE" sz="3600" dirty="0" err="1"/>
              <a:t>Level</a:t>
            </a:r>
            <a:r>
              <a:rPr lang="sv-SE" sz="3600" dirty="0"/>
              <a:t> 6 – grönt band </a:t>
            </a:r>
          </a:p>
        </p:txBody>
      </p:sp>
      <p:sp>
        <p:nvSpPr>
          <p:cNvPr id="6" name="Underrubrik 5">
            <a:extLst>
              <a:ext uri="{FF2B5EF4-FFF2-40B4-BE49-F238E27FC236}">
                <a16:creationId xmlns:a16="http://schemas.microsoft.com/office/drawing/2014/main" id="{52B2F302-2E39-411B-9577-01741D8C368D}"/>
              </a:ext>
            </a:extLst>
          </p:cNvPr>
          <p:cNvSpPr>
            <a:spLocks noGrp="1"/>
          </p:cNvSpPr>
          <p:nvPr>
            <p:ph type="subTitle" idx="1"/>
          </p:nvPr>
        </p:nvSpPr>
        <p:spPr/>
        <p:txBody>
          <a:bodyPr/>
          <a:lstStyle/>
          <a:p>
            <a:endParaRPr lang="sv-SE"/>
          </a:p>
        </p:txBody>
      </p:sp>
      <p:graphicFrame>
        <p:nvGraphicFramePr>
          <p:cNvPr id="5" name="Objekt 4">
            <a:extLst>
              <a:ext uri="{FF2B5EF4-FFF2-40B4-BE49-F238E27FC236}">
                <a16:creationId xmlns:a16="http://schemas.microsoft.com/office/drawing/2014/main" id="{36CFD382-70D8-461D-A6FF-DE56255F2FBC}"/>
              </a:ext>
            </a:extLst>
          </p:cNvPr>
          <p:cNvGraphicFramePr>
            <a:graphicFrameLocks noChangeAspect="1"/>
          </p:cNvGraphicFramePr>
          <p:nvPr>
            <p:extLst>
              <p:ext uri="{D42A27DB-BD31-4B8C-83A1-F6EECF244321}">
                <p14:modId xmlns:p14="http://schemas.microsoft.com/office/powerpoint/2010/main" val="2485337232"/>
              </p:ext>
            </p:extLst>
          </p:nvPr>
        </p:nvGraphicFramePr>
        <p:xfrm>
          <a:off x="146710" y="546893"/>
          <a:ext cx="5815538" cy="6311107"/>
        </p:xfrm>
        <a:graphic>
          <a:graphicData uri="http://schemas.openxmlformats.org/presentationml/2006/ole">
            <mc:AlternateContent xmlns:mc="http://schemas.openxmlformats.org/markup-compatibility/2006">
              <mc:Choice xmlns:v="urn:schemas-microsoft-com:vml" Requires="v">
                <p:oleObj r:id="rId4" imgW="8596800" imgH="9307800" progId="">
                  <p:embed/>
                </p:oleObj>
              </mc:Choice>
              <mc:Fallback>
                <p:oleObj r:id="rId4" imgW="8596800" imgH="9307800" progId="">
                  <p:embed/>
                  <p:pic>
                    <p:nvPicPr>
                      <p:cNvPr id="5" name="Objekt 4">
                        <a:extLst>
                          <a:ext uri="{FF2B5EF4-FFF2-40B4-BE49-F238E27FC236}">
                            <a16:creationId xmlns:a16="http://schemas.microsoft.com/office/drawing/2014/main" id="{36CFD382-70D8-461D-A6FF-DE56255F2FBC}"/>
                          </a:ext>
                        </a:extLst>
                      </p:cNvPr>
                      <p:cNvPicPr/>
                      <p:nvPr/>
                    </p:nvPicPr>
                    <p:blipFill>
                      <a:blip r:embed="rId5"/>
                      <a:stretch>
                        <a:fillRect/>
                      </a:stretch>
                    </p:blipFill>
                    <p:spPr>
                      <a:xfrm>
                        <a:off x="146710" y="546893"/>
                        <a:ext cx="5815538" cy="6311107"/>
                      </a:xfrm>
                      <a:prstGeom prst="rect">
                        <a:avLst/>
                      </a:prstGeom>
                    </p:spPr>
                  </p:pic>
                </p:oleObj>
              </mc:Fallback>
            </mc:AlternateContent>
          </a:graphicData>
        </a:graphic>
      </p:graphicFrame>
    </p:spTree>
    <p:extLst>
      <p:ext uri="{BB962C8B-B14F-4D97-AF65-F5344CB8AC3E}">
        <p14:creationId xmlns:p14="http://schemas.microsoft.com/office/powerpoint/2010/main" val="2953374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1100332"/>
          </a:xfrm>
          <a:noFill/>
        </p:spPr>
        <p:txBody>
          <a:bodyPr>
            <a:normAutofit/>
          </a:bodyPr>
          <a:lstStyle/>
          <a:p>
            <a:pPr algn="l"/>
            <a:r>
              <a:rPr lang="sv-SE" sz="4800" dirty="0"/>
              <a:t>Erfarenheter &amp; Tips</a:t>
            </a:r>
          </a:p>
        </p:txBody>
      </p:sp>
      <p:sp>
        <p:nvSpPr>
          <p:cNvPr id="3" name="Underrubrik 2"/>
          <p:cNvSpPr>
            <a:spLocks noGrp="1"/>
          </p:cNvSpPr>
          <p:nvPr>
            <p:ph type="subTitle" idx="1"/>
          </p:nvPr>
        </p:nvSpPr>
        <p:spPr>
          <a:xfrm>
            <a:off x="567397" y="1674764"/>
            <a:ext cx="9294055" cy="4740104"/>
          </a:xfrm>
        </p:spPr>
        <p:txBody>
          <a:bodyPr>
            <a:normAutofit fontScale="85000" lnSpcReduction="20000"/>
          </a:bodyPr>
          <a:lstStyle/>
          <a:p>
            <a:pPr marL="342900" indent="-342900" algn="l">
              <a:buFont typeface="Arial" panose="020B0604020202020204" pitchFamily="34" charset="0"/>
              <a:buChar char="•"/>
            </a:pPr>
            <a:r>
              <a:rPr lang="sv-SE" dirty="0"/>
              <a:t>Planera de första passen i detalj med vilka moment från </a:t>
            </a:r>
            <a:r>
              <a:rPr lang="sv-SE" dirty="0" err="1"/>
              <a:t>PaddlePower</a:t>
            </a:r>
            <a:r>
              <a:rPr lang="sv-SE" dirty="0"/>
              <a:t> som ska genomföras. </a:t>
            </a:r>
          </a:p>
          <a:p>
            <a:pPr marL="800100" lvl="1" indent="-342900" algn="l">
              <a:buFont typeface="Arial" panose="020B0604020202020204" pitchFamily="34" charset="0"/>
              <a:buChar char="•"/>
            </a:pPr>
            <a:r>
              <a:rPr lang="sv-SE" dirty="0"/>
              <a:t>Samlingen och genomgång på land innan</a:t>
            </a:r>
          </a:p>
          <a:p>
            <a:pPr marL="800100" lvl="1" indent="-342900" algn="l">
              <a:buFont typeface="Arial" panose="020B0604020202020204" pitchFamily="34" charset="0"/>
              <a:buChar char="•"/>
            </a:pPr>
            <a:r>
              <a:rPr lang="sv-SE" dirty="0"/>
              <a:t>Berätta vilka moment som ska gås igenom och övas på under tiden på vattnet</a:t>
            </a:r>
          </a:p>
          <a:p>
            <a:pPr marL="800100" lvl="1" indent="-342900" algn="l">
              <a:buFont typeface="Arial" panose="020B0604020202020204" pitchFamily="34" charset="0"/>
              <a:buChar char="•"/>
            </a:pPr>
            <a:r>
              <a:rPr lang="sv-SE" dirty="0"/>
              <a:t>Väv in teoretisk moment från de olika delarna.</a:t>
            </a:r>
          </a:p>
          <a:p>
            <a:pPr marL="800100" lvl="1" indent="-342900" algn="l">
              <a:buFont typeface="Arial" panose="020B0604020202020204" pitchFamily="34" charset="0"/>
              <a:buChar char="•"/>
            </a:pPr>
            <a:r>
              <a:rPr lang="sv-SE" dirty="0"/>
              <a:t>Uppvärmning/lekar på land innan passet</a:t>
            </a:r>
          </a:p>
          <a:p>
            <a:pPr marL="800100" lvl="1" indent="-342900" algn="l">
              <a:buFont typeface="Arial" panose="020B0604020202020204" pitchFamily="34" charset="0"/>
              <a:buChar char="•"/>
            </a:pPr>
            <a:r>
              <a:rPr lang="sv-SE" dirty="0"/>
              <a:t>Sätt upp en rutin för god materialvård från början! </a:t>
            </a:r>
          </a:p>
          <a:p>
            <a:pPr marL="800100" lvl="1" indent="-342900" algn="l">
              <a:buFont typeface="Arial" panose="020B0604020202020204" pitchFamily="34" charset="0"/>
              <a:buChar char="•"/>
            </a:pPr>
            <a:r>
              <a:rPr lang="sv-SE" dirty="0"/>
              <a:t>Samling och genomgång på land efter passet</a:t>
            </a:r>
          </a:p>
          <a:p>
            <a:pPr marL="342900" indent="-342900" algn="l">
              <a:buFont typeface="Arial" panose="020B0604020202020204" pitchFamily="34" charset="0"/>
              <a:buChar char="•"/>
            </a:pPr>
            <a:r>
              <a:rPr lang="sv-SE" dirty="0"/>
              <a:t>När tänket sitter är det sedan lättare att plocka vilka moment som ska genomföras under olika pass även på högre nivåer.</a:t>
            </a:r>
          </a:p>
          <a:p>
            <a:pPr marL="342900" indent="-342900" algn="l">
              <a:buFont typeface="Arial" panose="020B0604020202020204" pitchFamily="34" charset="0"/>
              <a:buChar char="•"/>
            </a:pPr>
            <a:r>
              <a:rPr lang="sv-SE" dirty="0"/>
              <a:t>Väv in momenten snarare än att bygga ett helt pass på dem!</a:t>
            </a:r>
          </a:p>
          <a:p>
            <a:pPr marL="342900" indent="-342900" algn="l">
              <a:buFont typeface="Arial" panose="020B0604020202020204" pitchFamily="34" charset="0"/>
              <a:buChar char="•"/>
            </a:pPr>
            <a:r>
              <a:rPr lang="sv-SE" dirty="0"/>
              <a:t>Ger struktur och förenklar för ovana ledare</a:t>
            </a:r>
          </a:p>
          <a:p>
            <a:pPr marL="342900" indent="-342900" algn="l">
              <a:buFont typeface="Arial" panose="020B0604020202020204" pitchFamily="34" charset="0"/>
              <a:buChar char="•"/>
            </a:pPr>
            <a:r>
              <a:rPr lang="sv-SE" dirty="0"/>
              <a:t>Gör barnen delaktiga och intresserade då de vill ha koll på momenten</a:t>
            </a:r>
          </a:p>
          <a:p>
            <a:pPr marL="342900" indent="-342900" algn="l">
              <a:buFont typeface="Arial" panose="020B0604020202020204" pitchFamily="34" charset="0"/>
              <a:buChar char="•"/>
            </a:pPr>
            <a:r>
              <a:rPr lang="sv-SE" dirty="0"/>
              <a:t>Sätt upp checklistor på klubben!</a:t>
            </a:r>
          </a:p>
          <a:p>
            <a:pPr marL="342900" indent="-342900" algn="l">
              <a:buFont typeface="Arial" panose="020B0604020202020204" pitchFamily="34" charset="0"/>
              <a:buChar char="•"/>
            </a:pPr>
            <a:r>
              <a:rPr lang="sv-SE" dirty="0"/>
              <a:t>Struktur möjliggör variation och lek!</a:t>
            </a:r>
          </a:p>
          <a:p>
            <a:pPr marL="342900" indent="-342900" algn="l">
              <a:buFont typeface="Arial" panose="020B0604020202020204" pitchFamily="34" charset="0"/>
              <a:buChar char="•"/>
            </a:pPr>
            <a:r>
              <a:rPr lang="sv-SE" dirty="0"/>
              <a:t>Gör bandutdelningen till en fest, barnen är stolta över att få banden!</a:t>
            </a:r>
          </a:p>
          <a:p>
            <a:pPr marL="342900" indent="-342900" algn="l">
              <a:buFont typeface="Arial" panose="020B0604020202020204" pitchFamily="34" charset="0"/>
              <a:buChar char="•"/>
            </a:pPr>
            <a:endParaRPr lang="sv-SE" dirty="0"/>
          </a:p>
          <a:p>
            <a:pPr marL="342900" indent="-342900" algn="l">
              <a:buFont typeface="Arial" panose="020B0604020202020204" pitchFamily="34" charset="0"/>
              <a:buChar char="•"/>
            </a:pPr>
            <a:endParaRPr lang="sv-SE" dirty="0"/>
          </a:p>
        </p:txBody>
      </p:sp>
    </p:spTree>
    <p:extLst>
      <p:ext uri="{BB962C8B-B14F-4D97-AF65-F5344CB8AC3E}">
        <p14:creationId xmlns:p14="http://schemas.microsoft.com/office/powerpoint/2010/main" val="694954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1100332"/>
          </a:xfrm>
          <a:noFill/>
        </p:spPr>
        <p:txBody>
          <a:bodyPr>
            <a:normAutofit/>
          </a:bodyPr>
          <a:lstStyle/>
          <a:p>
            <a:pPr algn="l"/>
            <a:r>
              <a:rPr lang="sv-SE" sz="4800" dirty="0"/>
              <a:t>Erfarenheter &amp; Tips</a:t>
            </a:r>
          </a:p>
        </p:txBody>
      </p:sp>
      <p:sp>
        <p:nvSpPr>
          <p:cNvPr id="3" name="Underrubrik 2"/>
          <p:cNvSpPr>
            <a:spLocks noGrp="1"/>
          </p:cNvSpPr>
          <p:nvPr>
            <p:ph type="subTitle" idx="1"/>
          </p:nvPr>
        </p:nvSpPr>
        <p:spPr>
          <a:xfrm>
            <a:off x="567397" y="1674764"/>
            <a:ext cx="9294055" cy="4740104"/>
          </a:xfrm>
        </p:spPr>
        <p:txBody>
          <a:bodyPr>
            <a:normAutofit/>
          </a:bodyPr>
          <a:lstStyle/>
          <a:p>
            <a:pPr marL="342900" indent="-342900" algn="l">
              <a:buFont typeface="Arial" panose="020B0604020202020204" pitchFamily="34" charset="0"/>
              <a:buChar char="•"/>
            </a:pPr>
            <a:r>
              <a:rPr lang="sv-SE" dirty="0"/>
              <a:t>Utmaningar</a:t>
            </a:r>
          </a:p>
          <a:p>
            <a:pPr marL="800100" lvl="1" indent="-342900" algn="l">
              <a:buFont typeface="Arial" panose="020B0604020202020204" pitchFamily="34" charset="0"/>
              <a:buChar char="•"/>
            </a:pPr>
            <a:r>
              <a:rPr lang="sv-SE" dirty="0"/>
              <a:t>Det är svårt att följa samma nivåerna för hela gruppen under en hel sommar</a:t>
            </a:r>
          </a:p>
          <a:p>
            <a:pPr marL="800100" lvl="1" indent="-342900" algn="l">
              <a:buFont typeface="Arial" panose="020B0604020202020204" pitchFamily="34" charset="0"/>
              <a:buChar char="•"/>
            </a:pPr>
            <a:r>
              <a:rPr lang="sv-SE" dirty="0"/>
              <a:t>Efter ett tag spretar gruppen av olika anledningar</a:t>
            </a:r>
          </a:p>
          <a:p>
            <a:pPr marL="800100" lvl="1" indent="-342900" algn="l">
              <a:buFont typeface="Arial" panose="020B0604020202020204" pitchFamily="34" charset="0"/>
              <a:buChar char="•"/>
            </a:pPr>
            <a:r>
              <a:rPr lang="sv-SE" dirty="0"/>
              <a:t>Dela gruppen vid behov</a:t>
            </a:r>
          </a:p>
          <a:p>
            <a:pPr marL="800100" lvl="1" indent="-342900" algn="l">
              <a:buFont typeface="Arial" panose="020B0604020202020204" pitchFamily="34" charset="0"/>
              <a:buChar char="•"/>
            </a:pPr>
            <a:r>
              <a:rPr lang="sv-SE" dirty="0"/>
              <a:t>Barnen lär sig olika fort och är olika bra på olika saker.</a:t>
            </a:r>
          </a:p>
          <a:p>
            <a:pPr marL="800100" lvl="1" indent="-342900" algn="l">
              <a:buFont typeface="Arial" panose="020B0604020202020204" pitchFamily="34" charset="0"/>
              <a:buChar char="•"/>
            </a:pPr>
            <a:r>
              <a:rPr lang="sv-SE" dirty="0"/>
              <a:t>Integrera barn som kommer in vid olika tidpunkter eller som är bortresta en period.</a:t>
            </a:r>
          </a:p>
        </p:txBody>
      </p:sp>
    </p:spTree>
    <p:extLst>
      <p:ext uri="{BB962C8B-B14F-4D97-AF65-F5344CB8AC3E}">
        <p14:creationId xmlns:p14="http://schemas.microsoft.com/office/powerpoint/2010/main" val="1874926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1100332"/>
          </a:xfrm>
          <a:noFill/>
        </p:spPr>
        <p:txBody>
          <a:bodyPr>
            <a:normAutofit/>
          </a:bodyPr>
          <a:lstStyle/>
          <a:p>
            <a:pPr algn="l"/>
            <a:r>
              <a:rPr lang="sv-SE" sz="4800" dirty="0"/>
              <a:t>Erfarenheter från 2020</a:t>
            </a:r>
          </a:p>
        </p:txBody>
      </p:sp>
      <p:sp>
        <p:nvSpPr>
          <p:cNvPr id="5" name="Underrubrik 4">
            <a:extLst>
              <a:ext uri="{FF2B5EF4-FFF2-40B4-BE49-F238E27FC236}">
                <a16:creationId xmlns:a16="http://schemas.microsoft.com/office/drawing/2014/main" id="{EFA4FB3F-23C1-427F-8B46-28794AB8A0C0}"/>
              </a:ext>
            </a:extLst>
          </p:cNvPr>
          <p:cNvSpPr>
            <a:spLocks noGrp="1"/>
          </p:cNvSpPr>
          <p:nvPr>
            <p:ph type="subTitle" idx="1"/>
          </p:nvPr>
        </p:nvSpPr>
        <p:spPr/>
        <p:txBody>
          <a:bodyPr/>
          <a:lstStyle/>
          <a:p>
            <a:endParaRPr lang="sv-SE"/>
          </a:p>
        </p:txBody>
      </p:sp>
      <p:graphicFrame>
        <p:nvGraphicFramePr>
          <p:cNvPr id="3" name="Tabell 2">
            <a:extLst>
              <a:ext uri="{FF2B5EF4-FFF2-40B4-BE49-F238E27FC236}">
                <a16:creationId xmlns:a16="http://schemas.microsoft.com/office/drawing/2014/main" id="{5C351F52-3601-4ED5-97B2-B713455D4172}"/>
              </a:ext>
            </a:extLst>
          </p:cNvPr>
          <p:cNvGraphicFramePr>
            <a:graphicFrameLocks noGrp="1"/>
          </p:cNvGraphicFramePr>
          <p:nvPr>
            <p:extLst>
              <p:ext uri="{D42A27DB-BD31-4B8C-83A1-F6EECF244321}">
                <p14:modId xmlns:p14="http://schemas.microsoft.com/office/powerpoint/2010/main" val="1351854036"/>
              </p:ext>
            </p:extLst>
          </p:nvPr>
        </p:nvGraphicFramePr>
        <p:xfrm>
          <a:off x="676858" y="1541462"/>
          <a:ext cx="3568571" cy="3429000"/>
        </p:xfrm>
        <a:graphic>
          <a:graphicData uri="http://schemas.openxmlformats.org/drawingml/2006/table">
            <a:tbl>
              <a:tblPr>
                <a:tableStyleId>{5C22544A-7EE6-4342-B048-85BDC9FD1C3A}</a:tableStyleId>
              </a:tblPr>
              <a:tblGrid>
                <a:gridCol w="1100087">
                  <a:extLst>
                    <a:ext uri="{9D8B030D-6E8A-4147-A177-3AD203B41FA5}">
                      <a16:colId xmlns:a16="http://schemas.microsoft.com/office/drawing/2014/main" val="167694958"/>
                    </a:ext>
                  </a:extLst>
                </a:gridCol>
                <a:gridCol w="1207410">
                  <a:extLst>
                    <a:ext uri="{9D8B030D-6E8A-4147-A177-3AD203B41FA5}">
                      <a16:colId xmlns:a16="http://schemas.microsoft.com/office/drawing/2014/main" val="2503831527"/>
                    </a:ext>
                  </a:extLst>
                </a:gridCol>
                <a:gridCol w="1261074">
                  <a:extLst>
                    <a:ext uri="{9D8B030D-6E8A-4147-A177-3AD203B41FA5}">
                      <a16:colId xmlns:a16="http://schemas.microsoft.com/office/drawing/2014/main" val="3272828557"/>
                    </a:ext>
                  </a:extLst>
                </a:gridCol>
              </a:tblGrid>
              <a:tr h="190500">
                <a:tc gridSpan="3">
                  <a:txBody>
                    <a:bodyPr/>
                    <a:lstStyle/>
                    <a:p>
                      <a:pPr algn="ctr" fontAlgn="b"/>
                      <a:r>
                        <a:rPr lang="sv-SE" sz="1100" u="none" strike="noStrike" dirty="0">
                          <a:effectLst/>
                        </a:rPr>
                        <a:t>Utdelade 2020 </a:t>
                      </a:r>
                      <a:endParaRPr lang="sv-SE" sz="11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504526025"/>
                  </a:ext>
                </a:extLst>
              </a:tr>
              <a:tr h="190500">
                <a:tc>
                  <a:txBody>
                    <a:bodyPr/>
                    <a:lstStyle/>
                    <a:p>
                      <a:pPr algn="l" fontAlgn="b"/>
                      <a:r>
                        <a:rPr lang="sv-SE" sz="1100" u="none" strike="noStrike">
                          <a:effectLst/>
                        </a:rPr>
                        <a:t>Antal vita</a:t>
                      </a:r>
                      <a:endParaRPr lang="sv-SE"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v-SE" sz="1100" u="none" strike="noStrike">
                          <a:effectLst/>
                        </a:rPr>
                        <a:t>Antal gula</a:t>
                      </a:r>
                      <a:endParaRPr lang="sv-SE"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v-SE" sz="1100" u="none" strike="noStrike">
                          <a:effectLst/>
                        </a:rPr>
                        <a:t>Antal gröna</a:t>
                      </a:r>
                      <a:endParaRPr lang="sv-SE"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45159508"/>
                  </a:ext>
                </a:extLst>
              </a:tr>
              <a:tr h="190500">
                <a:tc>
                  <a:txBody>
                    <a:bodyPr/>
                    <a:lstStyle/>
                    <a:p>
                      <a:pPr algn="r" fontAlgn="b"/>
                      <a:r>
                        <a:rPr lang="sv-SE" sz="1100" u="none" strike="noStrike">
                          <a:effectLst/>
                        </a:rPr>
                        <a:t>60</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50</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10</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48882756"/>
                  </a:ext>
                </a:extLst>
              </a:tr>
              <a:tr h="190500">
                <a:tc>
                  <a:txBody>
                    <a:bodyPr/>
                    <a:lstStyle/>
                    <a:p>
                      <a:pPr algn="r" fontAlgn="b"/>
                      <a:r>
                        <a:rPr lang="sv-SE" sz="1100" u="none" strike="noStrike">
                          <a:effectLst/>
                        </a:rPr>
                        <a:t>24</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24</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6</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6553744"/>
                  </a:ext>
                </a:extLst>
              </a:tr>
              <a:tr h="190500">
                <a:tc>
                  <a:txBody>
                    <a:bodyPr/>
                    <a:lstStyle/>
                    <a:p>
                      <a:pPr algn="r" fontAlgn="b"/>
                      <a:r>
                        <a:rPr lang="sv-SE" sz="1100" u="none" strike="noStrike">
                          <a:effectLst/>
                        </a:rPr>
                        <a:t>6</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5</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0</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88514325"/>
                  </a:ext>
                </a:extLst>
              </a:tr>
              <a:tr h="190500">
                <a:tc>
                  <a:txBody>
                    <a:bodyPr/>
                    <a:lstStyle/>
                    <a:p>
                      <a:pPr algn="r" fontAlgn="b"/>
                      <a:r>
                        <a:rPr lang="sv-SE" sz="1100" u="none" strike="noStrike">
                          <a:effectLst/>
                        </a:rPr>
                        <a:t>92</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92</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20</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85689670"/>
                  </a:ext>
                </a:extLst>
              </a:tr>
              <a:tr h="190500">
                <a:tc>
                  <a:txBody>
                    <a:bodyPr/>
                    <a:lstStyle/>
                    <a:p>
                      <a:pPr algn="r" fontAlgn="b"/>
                      <a:r>
                        <a:rPr lang="sv-SE" sz="1100" u="none" strike="noStrike">
                          <a:effectLst/>
                        </a:rPr>
                        <a:t>75</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70</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0</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25339419"/>
                  </a:ext>
                </a:extLst>
              </a:tr>
              <a:tr h="190500">
                <a:tc>
                  <a:txBody>
                    <a:bodyPr/>
                    <a:lstStyle/>
                    <a:p>
                      <a:pPr algn="r" fontAlgn="b"/>
                      <a:r>
                        <a:rPr lang="sv-SE" sz="1100" u="none" strike="noStrike">
                          <a:effectLst/>
                        </a:rPr>
                        <a:t>40</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39</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20</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64257196"/>
                  </a:ext>
                </a:extLst>
              </a:tr>
              <a:tr h="190500">
                <a:tc>
                  <a:txBody>
                    <a:bodyPr/>
                    <a:lstStyle/>
                    <a:p>
                      <a:pPr algn="r" fontAlgn="b"/>
                      <a:r>
                        <a:rPr lang="sv-SE" sz="1100" u="none" strike="noStrike">
                          <a:effectLst/>
                        </a:rPr>
                        <a:t>18</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17</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v-SE" sz="1100" u="none" strike="noStrike">
                          <a:effectLst/>
                        </a:rPr>
                        <a:t> </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63720041"/>
                  </a:ext>
                </a:extLst>
              </a:tr>
              <a:tr h="190500">
                <a:tc>
                  <a:txBody>
                    <a:bodyPr/>
                    <a:lstStyle/>
                    <a:p>
                      <a:pPr algn="r" fontAlgn="b"/>
                      <a:r>
                        <a:rPr lang="sv-SE" sz="1100" u="none" strike="noStrike">
                          <a:effectLst/>
                        </a:rPr>
                        <a:t>108</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101</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0</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69009519"/>
                  </a:ext>
                </a:extLst>
              </a:tr>
              <a:tr h="190500">
                <a:tc>
                  <a:txBody>
                    <a:bodyPr/>
                    <a:lstStyle/>
                    <a:p>
                      <a:pPr algn="r" fontAlgn="b"/>
                      <a:r>
                        <a:rPr lang="sv-SE" sz="1100" u="none" strike="noStrike">
                          <a:effectLst/>
                        </a:rPr>
                        <a:t>17</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13</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9</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9949409"/>
                  </a:ext>
                </a:extLst>
              </a:tr>
              <a:tr h="190500">
                <a:tc>
                  <a:txBody>
                    <a:bodyPr/>
                    <a:lstStyle/>
                    <a:p>
                      <a:pPr algn="r" fontAlgn="b"/>
                      <a:r>
                        <a:rPr lang="sv-SE" sz="1100" u="none" strike="noStrike">
                          <a:effectLst/>
                        </a:rPr>
                        <a:t>40</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35</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20</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66931315"/>
                  </a:ext>
                </a:extLst>
              </a:tr>
              <a:tr h="190500">
                <a:tc>
                  <a:txBody>
                    <a:bodyPr/>
                    <a:lstStyle/>
                    <a:p>
                      <a:pPr algn="l" fontAlgn="b"/>
                      <a:r>
                        <a:rPr lang="sv-SE" sz="1100" u="none" strike="noStrike">
                          <a:effectLst/>
                        </a:rPr>
                        <a:t> </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v-SE" sz="1100" u="none" strike="noStrike">
                          <a:effectLst/>
                        </a:rPr>
                        <a:t> </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v-SE" sz="1100" u="none" strike="noStrike">
                          <a:effectLst/>
                        </a:rPr>
                        <a:t> </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3009095"/>
                  </a:ext>
                </a:extLst>
              </a:tr>
              <a:tr h="190500">
                <a:tc>
                  <a:txBody>
                    <a:bodyPr/>
                    <a:lstStyle/>
                    <a:p>
                      <a:pPr algn="r" fontAlgn="b"/>
                      <a:r>
                        <a:rPr lang="sv-SE" sz="1100" u="none" strike="noStrike">
                          <a:effectLst/>
                        </a:rPr>
                        <a:t>30</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10</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0</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1997676"/>
                  </a:ext>
                </a:extLst>
              </a:tr>
              <a:tr h="190500">
                <a:tc>
                  <a:txBody>
                    <a:bodyPr/>
                    <a:lstStyle/>
                    <a:p>
                      <a:pPr algn="l" fontAlgn="b"/>
                      <a:r>
                        <a:rPr lang="sv-SE" sz="1100" u="none" strike="noStrike">
                          <a:effectLst/>
                        </a:rPr>
                        <a:t> </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v-SE" sz="1100" u="none" strike="noStrike">
                          <a:effectLst/>
                        </a:rPr>
                        <a:t> </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v-SE" sz="1100" u="none" strike="noStrike">
                          <a:effectLst/>
                        </a:rPr>
                        <a:t> </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33064465"/>
                  </a:ext>
                </a:extLst>
              </a:tr>
              <a:tr h="190500">
                <a:tc>
                  <a:txBody>
                    <a:bodyPr/>
                    <a:lstStyle/>
                    <a:p>
                      <a:pPr algn="r" fontAlgn="b"/>
                      <a:r>
                        <a:rPr lang="sv-SE" sz="1100" u="none" strike="noStrike">
                          <a:effectLst/>
                        </a:rPr>
                        <a:t>10</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10</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0</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29232239"/>
                  </a:ext>
                </a:extLst>
              </a:tr>
              <a:tr h="190500">
                <a:tc>
                  <a:txBody>
                    <a:bodyPr/>
                    <a:lstStyle/>
                    <a:p>
                      <a:pPr algn="r" fontAlgn="b"/>
                      <a:r>
                        <a:rPr lang="sv-SE" sz="1100" u="none" strike="noStrike">
                          <a:effectLst/>
                        </a:rPr>
                        <a:t>11</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0</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0</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32057896"/>
                  </a:ext>
                </a:extLst>
              </a:tr>
              <a:tr h="190500">
                <a:tc>
                  <a:txBody>
                    <a:bodyPr/>
                    <a:lstStyle/>
                    <a:p>
                      <a:pPr algn="r" fontAlgn="b"/>
                      <a:r>
                        <a:rPr lang="sv-SE" sz="1100" u="none" strike="noStrike">
                          <a:effectLst/>
                        </a:rPr>
                        <a:t>520</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466</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dirty="0">
                          <a:effectLst/>
                        </a:rPr>
                        <a:t>85</a:t>
                      </a:r>
                      <a:endParaRPr lang="sv-SE"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83214863"/>
                  </a:ext>
                </a:extLst>
              </a:tr>
            </a:tbl>
          </a:graphicData>
        </a:graphic>
      </p:graphicFrame>
    </p:spTree>
    <p:extLst>
      <p:ext uri="{BB962C8B-B14F-4D97-AF65-F5344CB8AC3E}">
        <p14:creationId xmlns:p14="http://schemas.microsoft.com/office/powerpoint/2010/main" val="354393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1100332"/>
          </a:xfrm>
          <a:noFill/>
        </p:spPr>
        <p:txBody>
          <a:bodyPr>
            <a:normAutofit/>
          </a:bodyPr>
          <a:lstStyle/>
          <a:p>
            <a:pPr algn="l"/>
            <a:r>
              <a:rPr lang="sv-SE" sz="4800" dirty="0"/>
              <a:t>Erfarenheter från 2020</a:t>
            </a:r>
          </a:p>
        </p:txBody>
      </p:sp>
      <p:sp>
        <p:nvSpPr>
          <p:cNvPr id="5" name="Underrubrik 4">
            <a:extLst>
              <a:ext uri="{FF2B5EF4-FFF2-40B4-BE49-F238E27FC236}">
                <a16:creationId xmlns:a16="http://schemas.microsoft.com/office/drawing/2014/main" id="{EFA4FB3F-23C1-427F-8B46-28794AB8A0C0}"/>
              </a:ext>
            </a:extLst>
          </p:cNvPr>
          <p:cNvSpPr>
            <a:spLocks noGrp="1"/>
          </p:cNvSpPr>
          <p:nvPr>
            <p:ph type="subTitle" idx="1"/>
          </p:nvPr>
        </p:nvSpPr>
        <p:spPr/>
        <p:txBody>
          <a:bodyPr/>
          <a:lstStyle/>
          <a:p>
            <a:endParaRPr lang="sv-SE"/>
          </a:p>
        </p:txBody>
      </p:sp>
      <p:pic>
        <p:nvPicPr>
          <p:cNvPr id="5122" name="Picture 2" descr="Diagram över formulärsvar. Namn på fråga: Upplevede ni någon skillnad i antalet barn som fortsatt att paddla i klubben när ni körde Paddlepower jämfört med tidigare koncept för kanotskola och nybörjarpaddling?. Antal svar: 12 svar.">
            <a:extLst>
              <a:ext uri="{FF2B5EF4-FFF2-40B4-BE49-F238E27FC236}">
                <a16:creationId xmlns:a16="http://schemas.microsoft.com/office/drawing/2014/main" id="{8A2C44AC-E3A7-4281-92CC-FE486525E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4565"/>
            <a:ext cx="12192000" cy="552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623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1100332"/>
          </a:xfrm>
          <a:noFill/>
        </p:spPr>
        <p:txBody>
          <a:bodyPr>
            <a:normAutofit/>
          </a:bodyPr>
          <a:lstStyle/>
          <a:p>
            <a:pPr algn="l"/>
            <a:r>
              <a:rPr lang="sv-SE" sz="4800" dirty="0"/>
              <a:t>Erfarenheter från 2020</a:t>
            </a:r>
          </a:p>
        </p:txBody>
      </p:sp>
      <p:sp>
        <p:nvSpPr>
          <p:cNvPr id="5" name="Underrubrik 4">
            <a:extLst>
              <a:ext uri="{FF2B5EF4-FFF2-40B4-BE49-F238E27FC236}">
                <a16:creationId xmlns:a16="http://schemas.microsoft.com/office/drawing/2014/main" id="{EFA4FB3F-23C1-427F-8B46-28794AB8A0C0}"/>
              </a:ext>
            </a:extLst>
          </p:cNvPr>
          <p:cNvSpPr>
            <a:spLocks noGrp="1"/>
          </p:cNvSpPr>
          <p:nvPr>
            <p:ph type="subTitle" idx="1"/>
          </p:nvPr>
        </p:nvSpPr>
        <p:spPr/>
        <p:txBody>
          <a:bodyPr/>
          <a:lstStyle/>
          <a:p>
            <a:endParaRPr lang="sv-SE"/>
          </a:p>
        </p:txBody>
      </p:sp>
      <p:pic>
        <p:nvPicPr>
          <p:cNvPr id="7170" name="Picture 2" descr="Diagram över formulärsvar. Namn på fråga: Kommer ni att köra Paddlepower 2021?. Antal svar: 12 svar.">
            <a:extLst>
              <a:ext uri="{FF2B5EF4-FFF2-40B4-BE49-F238E27FC236}">
                <a16:creationId xmlns:a16="http://schemas.microsoft.com/office/drawing/2014/main" id="{D300CDA0-C72C-4947-9C7E-9526DDF28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64554"/>
            <a:ext cx="12192000"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784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1100332"/>
          </a:xfrm>
          <a:noFill/>
        </p:spPr>
        <p:txBody>
          <a:bodyPr>
            <a:normAutofit/>
          </a:bodyPr>
          <a:lstStyle/>
          <a:p>
            <a:pPr algn="l"/>
            <a:r>
              <a:rPr lang="sv-SE" sz="4800" dirty="0"/>
              <a:t>Erfarenheter från 2020</a:t>
            </a:r>
          </a:p>
        </p:txBody>
      </p:sp>
      <p:sp>
        <p:nvSpPr>
          <p:cNvPr id="5" name="Underrubrik 4">
            <a:extLst>
              <a:ext uri="{FF2B5EF4-FFF2-40B4-BE49-F238E27FC236}">
                <a16:creationId xmlns:a16="http://schemas.microsoft.com/office/drawing/2014/main" id="{EFA4FB3F-23C1-427F-8B46-28794AB8A0C0}"/>
              </a:ext>
            </a:extLst>
          </p:cNvPr>
          <p:cNvSpPr>
            <a:spLocks noGrp="1"/>
          </p:cNvSpPr>
          <p:nvPr>
            <p:ph type="subTitle" idx="1"/>
          </p:nvPr>
        </p:nvSpPr>
        <p:spPr>
          <a:xfrm>
            <a:off x="1630017" y="4202992"/>
            <a:ext cx="9144000" cy="1655762"/>
          </a:xfrm>
        </p:spPr>
        <p:txBody>
          <a:bodyPr/>
          <a:lstStyle/>
          <a:p>
            <a:endParaRPr lang="sv-SE" dirty="0"/>
          </a:p>
        </p:txBody>
      </p:sp>
      <p:pic>
        <p:nvPicPr>
          <p:cNvPr id="6146" name="Picture 2" descr="Diagram över formulärsvar. Namn på fråga: Skulle ni vilja ha fler nivåer i Paddlepower tex ett blått, rött och svart band?. Antal svar: 12 svar.">
            <a:extLst>
              <a:ext uri="{FF2B5EF4-FFF2-40B4-BE49-F238E27FC236}">
                <a16:creationId xmlns:a16="http://schemas.microsoft.com/office/drawing/2014/main" id="{47A8DDB3-F5CD-49E4-903B-A9C9B0E78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64554"/>
            <a:ext cx="12298017"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031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454224"/>
          </a:xfrm>
          <a:noFill/>
        </p:spPr>
        <p:txBody>
          <a:bodyPr>
            <a:normAutofit fontScale="90000"/>
          </a:bodyPr>
          <a:lstStyle/>
          <a:p>
            <a:pPr algn="l"/>
            <a:r>
              <a:rPr lang="sv-SE" sz="3200" dirty="0"/>
              <a:t>Erfarenheter från 2020 – vad var bra?</a:t>
            </a:r>
          </a:p>
        </p:txBody>
      </p:sp>
      <p:sp>
        <p:nvSpPr>
          <p:cNvPr id="3" name="Underrubrik 2"/>
          <p:cNvSpPr>
            <a:spLocks noGrp="1"/>
          </p:cNvSpPr>
          <p:nvPr>
            <p:ph type="subTitle" idx="1"/>
          </p:nvPr>
        </p:nvSpPr>
        <p:spPr>
          <a:xfrm>
            <a:off x="567397" y="718457"/>
            <a:ext cx="11263819" cy="5696411"/>
          </a:xfrm>
        </p:spPr>
        <p:txBody>
          <a:bodyPr>
            <a:normAutofit fontScale="62500" lnSpcReduction="20000"/>
          </a:bodyPr>
          <a:lstStyle/>
          <a:p>
            <a:pPr algn="l"/>
            <a:r>
              <a:rPr lang="sv-SE" b="0" dirty="0">
                <a:solidFill>
                  <a:srgbClr val="202124"/>
                </a:solidFill>
                <a:effectLst/>
                <a:latin typeface="Roboto"/>
              </a:rPr>
              <a:t>-Den stora glädje/stolthet barnen visar när de får ta emot sitt band, speciellt det gröna!</a:t>
            </a:r>
            <a:br>
              <a:rPr lang="sv-SE" b="0" dirty="0">
                <a:solidFill>
                  <a:srgbClr val="202124"/>
                </a:solidFill>
                <a:effectLst/>
                <a:latin typeface="Roboto"/>
              </a:rPr>
            </a:br>
            <a:br>
              <a:rPr lang="sv-SE" b="0" dirty="0">
                <a:solidFill>
                  <a:srgbClr val="202124"/>
                </a:solidFill>
                <a:effectLst/>
                <a:latin typeface="Roboto"/>
              </a:rPr>
            </a:br>
            <a:r>
              <a:rPr lang="sv-SE" b="0" dirty="0">
                <a:solidFill>
                  <a:srgbClr val="202124"/>
                </a:solidFill>
                <a:effectLst/>
                <a:latin typeface="Roboto"/>
              </a:rPr>
              <a:t>-Att det blir naturligt att delta i en tävling eftersom det utgör ett av momenten. </a:t>
            </a:r>
            <a:br>
              <a:rPr lang="sv-SE" b="0" dirty="0">
                <a:solidFill>
                  <a:srgbClr val="202124"/>
                </a:solidFill>
                <a:effectLst/>
                <a:latin typeface="Roboto"/>
              </a:rPr>
            </a:br>
            <a:br>
              <a:rPr lang="sv-SE" b="0" dirty="0">
                <a:solidFill>
                  <a:srgbClr val="202124"/>
                </a:solidFill>
                <a:effectLst/>
                <a:latin typeface="Roboto"/>
              </a:rPr>
            </a:br>
            <a:r>
              <a:rPr lang="sv-SE" b="0" dirty="0">
                <a:solidFill>
                  <a:srgbClr val="202124"/>
                </a:solidFill>
                <a:effectLst/>
                <a:latin typeface="Roboto"/>
              </a:rPr>
              <a:t>-Struktur/påminnelse att komma ihåg att genomföra centrala delar men som är lätt att glömma bort. </a:t>
            </a:r>
            <a:br>
              <a:rPr lang="sv-SE" b="0" dirty="0">
                <a:solidFill>
                  <a:srgbClr val="202124"/>
                </a:solidFill>
                <a:effectLst/>
                <a:latin typeface="Roboto"/>
              </a:rPr>
            </a:br>
            <a:br>
              <a:rPr lang="sv-SE" b="0" dirty="0">
                <a:solidFill>
                  <a:srgbClr val="202124"/>
                </a:solidFill>
                <a:effectLst/>
                <a:latin typeface="Roboto"/>
              </a:rPr>
            </a:br>
            <a:r>
              <a:rPr lang="sv-SE" b="0" dirty="0">
                <a:solidFill>
                  <a:srgbClr val="202124"/>
                </a:solidFill>
                <a:effectLst/>
                <a:latin typeface="Roboto"/>
              </a:rPr>
              <a:t>-Bra underlag för att skapa en variation på träningarna. </a:t>
            </a:r>
            <a:br>
              <a:rPr lang="sv-SE" b="0" dirty="0">
                <a:solidFill>
                  <a:srgbClr val="202124"/>
                </a:solidFill>
                <a:effectLst/>
                <a:latin typeface="Roboto"/>
              </a:rPr>
            </a:br>
            <a:br>
              <a:rPr lang="sv-SE" b="0" dirty="0">
                <a:solidFill>
                  <a:srgbClr val="202124"/>
                </a:solidFill>
                <a:effectLst/>
                <a:latin typeface="Roboto"/>
              </a:rPr>
            </a:br>
            <a:r>
              <a:rPr lang="sv-SE" b="0" dirty="0">
                <a:solidFill>
                  <a:srgbClr val="202124"/>
                </a:solidFill>
                <a:effectLst/>
                <a:latin typeface="Roboto"/>
              </a:rPr>
              <a:t>-Bra underlag för att göra träningarna till även ett lärande tillfälle kring säkerhet och miljö. </a:t>
            </a:r>
            <a:br>
              <a:rPr lang="sv-SE" b="0" dirty="0">
                <a:solidFill>
                  <a:srgbClr val="202124"/>
                </a:solidFill>
                <a:effectLst/>
                <a:latin typeface="Roboto"/>
              </a:rPr>
            </a:br>
            <a:br>
              <a:rPr lang="sv-SE" b="0" dirty="0">
                <a:solidFill>
                  <a:srgbClr val="202124"/>
                </a:solidFill>
                <a:effectLst/>
                <a:latin typeface="Roboto"/>
              </a:rPr>
            </a:br>
            <a:r>
              <a:rPr lang="sv-SE" b="0" dirty="0">
                <a:solidFill>
                  <a:srgbClr val="202124"/>
                </a:solidFill>
                <a:effectLst/>
                <a:latin typeface="Roboto"/>
              </a:rPr>
              <a:t>-Bra stöd till mer ovana tränare. </a:t>
            </a:r>
            <a:br>
              <a:rPr lang="sv-SE" b="0" dirty="0">
                <a:solidFill>
                  <a:srgbClr val="202124"/>
                </a:solidFill>
                <a:effectLst/>
                <a:latin typeface="Roboto"/>
              </a:rPr>
            </a:br>
            <a:br>
              <a:rPr lang="sv-SE" b="0" dirty="0">
                <a:solidFill>
                  <a:srgbClr val="202124"/>
                </a:solidFill>
                <a:effectLst/>
                <a:latin typeface="Roboto"/>
              </a:rPr>
            </a:br>
            <a:r>
              <a:rPr lang="sv-SE" b="0" dirty="0">
                <a:solidFill>
                  <a:srgbClr val="202124"/>
                </a:solidFill>
                <a:effectLst/>
                <a:latin typeface="Roboto"/>
              </a:rPr>
              <a:t>-Bra struktur att utgå ifrån för att planera t.ex. en Kanotskola </a:t>
            </a:r>
            <a:br>
              <a:rPr lang="sv-SE" b="0" dirty="0">
                <a:solidFill>
                  <a:srgbClr val="202124"/>
                </a:solidFill>
                <a:effectLst/>
                <a:latin typeface="Roboto"/>
              </a:rPr>
            </a:br>
            <a:br>
              <a:rPr lang="sv-SE" b="0" dirty="0">
                <a:solidFill>
                  <a:srgbClr val="202124"/>
                </a:solidFill>
                <a:effectLst/>
                <a:latin typeface="Roboto"/>
              </a:rPr>
            </a:br>
            <a:r>
              <a:rPr lang="sv-SE" b="0" dirty="0">
                <a:solidFill>
                  <a:srgbClr val="202124"/>
                </a:solidFill>
                <a:effectLst/>
                <a:latin typeface="Roboto"/>
              </a:rPr>
              <a:t>-Barnen blev mer motiverade till att lära sig nya saker.</a:t>
            </a:r>
          </a:p>
          <a:p>
            <a:pPr algn="l"/>
            <a:r>
              <a:rPr lang="sv-SE" b="0" dirty="0">
                <a:solidFill>
                  <a:srgbClr val="202124"/>
                </a:solidFill>
                <a:effectLst/>
                <a:latin typeface="Roboto"/>
              </a:rPr>
              <a:t>-Bra med checklistor, barnen har tyckt det varit spännande att kolla av hur mång kryss man har efter varje träning. Tips på genomförande av de olika momenten är också bra.</a:t>
            </a:r>
          </a:p>
          <a:p>
            <a:pPr algn="l"/>
            <a:r>
              <a:rPr lang="sv-SE" b="0" dirty="0">
                <a:solidFill>
                  <a:srgbClr val="202124"/>
                </a:solidFill>
                <a:effectLst/>
                <a:latin typeface="Roboto"/>
              </a:rPr>
              <a:t>-Bredd område inom paddling vilket gjorde att de lärde sig mycket om allt.</a:t>
            </a:r>
          </a:p>
          <a:p>
            <a:pPr algn="l"/>
            <a:r>
              <a:rPr lang="sv-SE" b="0" dirty="0">
                <a:solidFill>
                  <a:srgbClr val="202124"/>
                </a:solidFill>
                <a:effectLst/>
                <a:latin typeface="Roboto"/>
              </a:rPr>
              <a:t>-Vi har fått bättre struktur på träningarna. Förut kändes det som att vi ”bara” paddlade. </a:t>
            </a:r>
            <a:br>
              <a:rPr lang="sv-SE" b="0" dirty="0">
                <a:solidFill>
                  <a:srgbClr val="202124"/>
                </a:solidFill>
                <a:effectLst/>
                <a:latin typeface="Roboto"/>
              </a:rPr>
            </a:br>
            <a:br>
              <a:rPr lang="sv-SE" b="0" dirty="0">
                <a:solidFill>
                  <a:srgbClr val="202124"/>
                </a:solidFill>
                <a:effectLst/>
                <a:latin typeface="Roboto"/>
              </a:rPr>
            </a:br>
            <a:r>
              <a:rPr lang="sv-SE" b="0" dirty="0">
                <a:solidFill>
                  <a:srgbClr val="202124"/>
                </a:solidFill>
                <a:effectLst/>
                <a:latin typeface="Roboto"/>
              </a:rPr>
              <a:t>-Nu har vi tänkt till mer och haft olika teman för träningarna. Häftet har inspirerat till bra övningar. Barnen har gillat armbanden och undrat vad som krävs för nästa nivå.</a:t>
            </a:r>
          </a:p>
          <a:p>
            <a:pPr algn="l"/>
            <a:r>
              <a:rPr lang="sv-SE" b="0" dirty="0">
                <a:solidFill>
                  <a:srgbClr val="202124"/>
                </a:solidFill>
                <a:effectLst/>
                <a:latin typeface="Roboto"/>
              </a:rPr>
              <a:t>-Ger struktur i träningen för både tränare och barn, man kan förbereda deltagarna på vad som kommer ske på nästa träning.</a:t>
            </a:r>
          </a:p>
          <a:p>
            <a:pPr algn="l"/>
            <a:r>
              <a:rPr lang="sv-SE" b="0" dirty="0">
                <a:solidFill>
                  <a:srgbClr val="202124"/>
                </a:solidFill>
                <a:effectLst/>
                <a:latin typeface="Roboto"/>
              </a:rPr>
              <a:t>-Det märkets tydligt att deltagarna tyckte det var roligt att få armband och det många som fortfarande bär sina nu under </a:t>
            </a:r>
            <a:r>
              <a:rPr lang="sv-SE" b="0" dirty="0" err="1">
                <a:solidFill>
                  <a:srgbClr val="202124"/>
                </a:solidFill>
                <a:effectLst/>
                <a:latin typeface="Roboto"/>
              </a:rPr>
              <a:t>hösttränigen</a:t>
            </a:r>
            <a:r>
              <a:rPr lang="sv-SE" b="0" dirty="0">
                <a:solidFill>
                  <a:srgbClr val="202124"/>
                </a:solidFill>
                <a:effectLst/>
                <a:latin typeface="Roboto"/>
              </a:rPr>
              <a:t>. </a:t>
            </a:r>
            <a:br>
              <a:rPr lang="sv-SE" b="0" dirty="0">
                <a:solidFill>
                  <a:srgbClr val="202124"/>
                </a:solidFill>
                <a:effectLst/>
                <a:latin typeface="Roboto"/>
              </a:rPr>
            </a:br>
            <a:br>
              <a:rPr lang="sv-SE" b="0" dirty="0">
                <a:solidFill>
                  <a:srgbClr val="202124"/>
                </a:solidFill>
                <a:effectLst/>
                <a:latin typeface="Roboto"/>
              </a:rPr>
            </a:br>
            <a:r>
              <a:rPr lang="sv-SE" b="0" dirty="0">
                <a:solidFill>
                  <a:srgbClr val="202124"/>
                </a:solidFill>
                <a:effectLst/>
                <a:latin typeface="Roboto"/>
              </a:rPr>
              <a:t>-Det var också tydligt med information för tränarna gällande målen och delmålen, samt bra att det gick att anpassa så det passade oss och vår miljö.</a:t>
            </a:r>
          </a:p>
          <a:p>
            <a:pPr algn="l"/>
            <a:endParaRPr lang="sv-SE" dirty="0"/>
          </a:p>
        </p:txBody>
      </p:sp>
    </p:spTree>
    <p:extLst>
      <p:ext uri="{BB962C8B-B14F-4D97-AF65-F5344CB8AC3E}">
        <p14:creationId xmlns:p14="http://schemas.microsoft.com/office/powerpoint/2010/main" val="3251933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482216"/>
          </a:xfrm>
          <a:noFill/>
        </p:spPr>
        <p:txBody>
          <a:bodyPr>
            <a:noAutofit/>
          </a:bodyPr>
          <a:lstStyle/>
          <a:p>
            <a:pPr algn="l"/>
            <a:r>
              <a:rPr lang="sv-SE" sz="3600" dirty="0"/>
              <a:t>Erfarenheter från 2020 – vad kan bli </a:t>
            </a:r>
            <a:r>
              <a:rPr lang="sv-SE" sz="3600" dirty="0" err="1"/>
              <a:t>bätte</a:t>
            </a:r>
            <a:r>
              <a:rPr lang="sv-SE" sz="3600" dirty="0"/>
              <a:t>?</a:t>
            </a:r>
          </a:p>
        </p:txBody>
      </p:sp>
      <p:sp>
        <p:nvSpPr>
          <p:cNvPr id="3" name="Underrubrik 2"/>
          <p:cNvSpPr>
            <a:spLocks noGrp="1"/>
          </p:cNvSpPr>
          <p:nvPr>
            <p:ph type="subTitle" idx="1"/>
          </p:nvPr>
        </p:nvSpPr>
        <p:spPr>
          <a:xfrm>
            <a:off x="642424" y="1048290"/>
            <a:ext cx="10907151" cy="5668419"/>
          </a:xfrm>
        </p:spPr>
        <p:txBody>
          <a:bodyPr>
            <a:normAutofit fontScale="77500" lnSpcReduction="20000"/>
          </a:bodyPr>
          <a:lstStyle/>
          <a:p>
            <a:pPr algn="l"/>
            <a:r>
              <a:rPr lang="sv-SE" b="0" dirty="0">
                <a:solidFill>
                  <a:srgbClr val="202124"/>
                </a:solidFill>
                <a:effectLst/>
                <a:latin typeface="Roboto"/>
              </a:rPr>
              <a:t>-Den största svårigheten vi upplevt är att hinna med de mer teoretiska momenten som förutsätter en samling före och efter. Vi har varit många barn (20-30 </a:t>
            </a:r>
            <a:r>
              <a:rPr lang="sv-SE" b="0" dirty="0" err="1">
                <a:solidFill>
                  <a:srgbClr val="202124"/>
                </a:solidFill>
                <a:effectLst/>
                <a:latin typeface="Roboto"/>
              </a:rPr>
              <a:t>st</a:t>
            </a:r>
            <a:r>
              <a:rPr lang="sv-SE" b="0" dirty="0">
                <a:solidFill>
                  <a:srgbClr val="202124"/>
                </a:solidFill>
                <a:effectLst/>
                <a:latin typeface="Roboto"/>
              </a:rPr>
              <a:t>) på träningarna vilket gör det praktiskt svårt att samla gruppen och hinna med att föra de samtal som är tänkt.</a:t>
            </a:r>
          </a:p>
          <a:p>
            <a:pPr algn="l"/>
            <a:br>
              <a:rPr lang="sv-SE" b="0" dirty="0">
                <a:solidFill>
                  <a:srgbClr val="202124"/>
                </a:solidFill>
                <a:effectLst/>
                <a:latin typeface="Roboto"/>
              </a:rPr>
            </a:br>
            <a:r>
              <a:rPr lang="sv-SE" b="0" dirty="0">
                <a:solidFill>
                  <a:srgbClr val="202124"/>
                </a:solidFill>
                <a:effectLst/>
                <a:latin typeface="Roboto"/>
              </a:rPr>
              <a:t>-Miljödelarna med allemansrätt kan man slå ihop i en nivå, eftersom det krävs både nivå 2 och 3 för det gula bandet. </a:t>
            </a:r>
            <a:br>
              <a:rPr lang="sv-SE" b="0" dirty="0">
                <a:solidFill>
                  <a:srgbClr val="202124"/>
                </a:solidFill>
                <a:effectLst/>
                <a:latin typeface="Roboto"/>
              </a:rPr>
            </a:br>
            <a:br>
              <a:rPr lang="sv-SE" b="0" dirty="0">
                <a:solidFill>
                  <a:srgbClr val="202124"/>
                </a:solidFill>
                <a:effectLst/>
                <a:latin typeface="Roboto"/>
              </a:rPr>
            </a:br>
            <a:r>
              <a:rPr lang="sv-SE" b="0" dirty="0">
                <a:solidFill>
                  <a:srgbClr val="202124"/>
                </a:solidFill>
                <a:effectLst/>
                <a:latin typeface="Roboto"/>
              </a:rPr>
              <a:t>-Alla barn kommer inte på varje träning vilket innebär att momenten måste repeteras och det kan bli lite tjatigt om man ska få med alla.</a:t>
            </a:r>
            <a:br>
              <a:rPr lang="sv-SE" b="0" dirty="0">
                <a:solidFill>
                  <a:srgbClr val="202124"/>
                </a:solidFill>
                <a:effectLst/>
                <a:latin typeface="Roboto"/>
              </a:rPr>
            </a:br>
            <a:endParaRPr lang="sv-SE" b="0" dirty="0">
              <a:solidFill>
                <a:srgbClr val="202124"/>
              </a:solidFill>
              <a:effectLst/>
              <a:latin typeface="Roboto"/>
            </a:endParaRPr>
          </a:p>
          <a:p>
            <a:pPr algn="l"/>
            <a:r>
              <a:rPr lang="sv-SE" b="0" dirty="0">
                <a:solidFill>
                  <a:srgbClr val="202124"/>
                </a:solidFill>
                <a:effectLst/>
                <a:latin typeface="Roboto"/>
              </a:rPr>
              <a:t>-Banden var för små tyvärr. (Barnstorlek)</a:t>
            </a:r>
          </a:p>
          <a:p>
            <a:pPr algn="l"/>
            <a:r>
              <a:rPr lang="sv-SE" b="0" dirty="0">
                <a:solidFill>
                  <a:srgbClr val="202124"/>
                </a:solidFill>
                <a:effectLst/>
                <a:latin typeface="Roboto"/>
              </a:rPr>
              <a:t>-En del övningar går in i varandra. Tror att man med fördel kan städa bort en del punkter som finns lite liknande på flera nivåer.</a:t>
            </a:r>
          </a:p>
          <a:p>
            <a:pPr algn="l"/>
            <a:r>
              <a:rPr lang="sv-SE" b="0" dirty="0">
                <a:solidFill>
                  <a:srgbClr val="202124"/>
                </a:solidFill>
                <a:effectLst/>
                <a:latin typeface="Roboto"/>
              </a:rPr>
              <a:t>-Inget som varit dåligt. Hade varit ännu bättre om det hade funnits träningsupplägg till varje nivå.</a:t>
            </a:r>
          </a:p>
          <a:p>
            <a:pPr algn="l"/>
            <a:r>
              <a:rPr lang="sv-SE" b="0" dirty="0">
                <a:solidFill>
                  <a:srgbClr val="202124"/>
                </a:solidFill>
                <a:effectLst/>
                <a:latin typeface="Roboto"/>
              </a:rPr>
              <a:t>-Svårt för barnen att förstå vissa uppgifter. Ska vara tydligt för dem och se vad de kan göra. Mer som simborgare märket.</a:t>
            </a:r>
          </a:p>
          <a:p>
            <a:pPr algn="l"/>
            <a:r>
              <a:rPr lang="sv-SE" b="0" dirty="0">
                <a:solidFill>
                  <a:srgbClr val="202124"/>
                </a:solidFill>
                <a:effectLst/>
                <a:latin typeface="Roboto"/>
              </a:rPr>
              <a:t>-Inte materialet i sig (jag har ju anpassat det för fors och kommer säkert finslipas över tid) men en bra bit in i säsongen blev gruppen delad. Vissa utvecklas ju fortare än andra. För att kunna hantera det får man ju dela gruppen och då krävs fler ledare. Som ensam ledare är det svårt att hantera det. Tänker det är en situation man bör förbereda klubb/ledare på så dom kan planera för en </a:t>
            </a:r>
            <a:r>
              <a:rPr lang="sv-SE" b="0" dirty="0" err="1">
                <a:solidFill>
                  <a:srgbClr val="202124"/>
                </a:solidFill>
                <a:effectLst/>
                <a:latin typeface="Roboto"/>
              </a:rPr>
              <a:t>ev</a:t>
            </a:r>
            <a:r>
              <a:rPr lang="sv-SE" b="0" dirty="0">
                <a:solidFill>
                  <a:srgbClr val="202124"/>
                </a:solidFill>
                <a:effectLst/>
                <a:latin typeface="Roboto"/>
              </a:rPr>
              <a:t> uppkomst av detta innan man kör igång </a:t>
            </a:r>
            <a:r>
              <a:rPr lang="sv-SE" b="0" dirty="0" err="1">
                <a:solidFill>
                  <a:srgbClr val="202124"/>
                </a:solidFill>
                <a:effectLst/>
                <a:latin typeface="Roboto"/>
              </a:rPr>
              <a:t>Paddlepower</a:t>
            </a:r>
            <a:r>
              <a:rPr lang="sv-SE" b="0" dirty="0">
                <a:solidFill>
                  <a:srgbClr val="202124"/>
                </a:solidFill>
                <a:effectLst/>
                <a:latin typeface="Roboto"/>
              </a:rPr>
              <a:t>, eller </a:t>
            </a:r>
            <a:r>
              <a:rPr lang="sv-SE" b="0" dirty="0" err="1">
                <a:solidFill>
                  <a:srgbClr val="202124"/>
                </a:solidFill>
                <a:effectLst/>
                <a:latin typeface="Roboto"/>
              </a:rPr>
              <a:t>iaf</a:t>
            </a:r>
            <a:r>
              <a:rPr lang="sv-SE" b="0" dirty="0">
                <a:solidFill>
                  <a:srgbClr val="202124"/>
                </a:solidFill>
                <a:effectLst/>
                <a:latin typeface="Roboto"/>
              </a:rPr>
              <a:t> att det inte kommer som en överraskning.</a:t>
            </a:r>
          </a:p>
          <a:p>
            <a:pPr algn="l"/>
            <a:endParaRPr lang="sv-SE" dirty="0"/>
          </a:p>
        </p:txBody>
      </p:sp>
    </p:spTree>
    <p:extLst>
      <p:ext uri="{BB962C8B-B14F-4D97-AF65-F5344CB8AC3E}">
        <p14:creationId xmlns:p14="http://schemas.microsoft.com/office/powerpoint/2010/main" val="2898366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1100332"/>
          </a:xfrm>
          <a:noFill/>
        </p:spPr>
        <p:txBody>
          <a:bodyPr>
            <a:normAutofit/>
          </a:bodyPr>
          <a:lstStyle/>
          <a:p>
            <a:pPr algn="l"/>
            <a:r>
              <a:rPr lang="sv-SE" sz="4800" dirty="0"/>
              <a:t>Vad är PaddlePower</a:t>
            </a:r>
          </a:p>
        </p:txBody>
      </p:sp>
      <p:sp>
        <p:nvSpPr>
          <p:cNvPr id="3" name="Underrubrik 2"/>
          <p:cNvSpPr>
            <a:spLocks noGrp="1"/>
          </p:cNvSpPr>
          <p:nvPr>
            <p:ph type="subTitle" idx="1"/>
          </p:nvPr>
        </p:nvSpPr>
        <p:spPr>
          <a:xfrm>
            <a:off x="567397" y="1438183"/>
            <a:ext cx="9533206" cy="4976685"/>
          </a:xfrm>
        </p:spPr>
        <p:txBody>
          <a:bodyPr>
            <a:normAutofit fontScale="70000" lnSpcReduction="20000"/>
          </a:bodyPr>
          <a:lstStyle/>
          <a:p>
            <a:pPr marL="342900" indent="-342900" algn="l">
              <a:buFont typeface="Arial" panose="020B0604020202020204" pitchFamily="34" charset="0"/>
              <a:buChar char="•"/>
            </a:pPr>
            <a:r>
              <a:rPr lang="sv-SE" dirty="0"/>
              <a:t>Nybörjarkoncept med fokus på första säsongen – ”från nybörjare till kanotist på en sommar”</a:t>
            </a:r>
            <a:br>
              <a:rPr lang="sv-SE" dirty="0"/>
            </a:br>
            <a:endParaRPr lang="sv-SE" dirty="0"/>
          </a:p>
          <a:p>
            <a:pPr marL="342900" indent="-342900" algn="l">
              <a:buFont typeface="Arial" panose="020B0604020202020204" pitchFamily="34" charset="0"/>
              <a:buChar char="•"/>
            </a:pPr>
            <a:r>
              <a:rPr lang="sv-SE" dirty="0"/>
              <a:t>Bygger på sex nivåer med ett antal delmoment som ska avklaras för att gå vidare till nästa nivå. Innehållet i sig är inga nyheter utan det är strukturen och konceptet som är det nya.</a:t>
            </a:r>
            <a:br>
              <a:rPr lang="sv-SE" dirty="0"/>
            </a:br>
            <a:endParaRPr lang="sv-SE" dirty="0"/>
          </a:p>
          <a:p>
            <a:pPr marL="342900" indent="-342900" algn="l">
              <a:buFont typeface="Arial" panose="020B0604020202020204" pitchFamily="34" charset="0"/>
              <a:buChar char="•"/>
            </a:pPr>
            <a:r>
              <a:rPr lang="sv-SE" dirty="0"/>
              <a:t>Efter nivå 1, 3 och 6 får man ett armband, vitt, gult och grönt.</a:t>
            </a:r>
            <a:br>
              <a:rPr lang="sv-SE" dirty="0"/>
            </a:br>
            <a:endParaRPr lang="sv-SE" dirty="0"/>
          </a:p>
          <a:p>
            <a:pPr marL="342900" indent="-342900" algn="l">
              <a:buFont typeface="Arial" panose="020B0604020202020204" pitchFamily="34" charset="0"/>
              <a:buChar char="•"/>
            </a:pPr>
            <a:r>
              <a:rPr lang="sv-SE" dirty="0"/>
              <a:t>En struktur och koncept som tydligt synliggör progression för den aktive samt inspirerar till fortsatt träning och utveckling för att nå nästa band.</a:t>
            </a:r>
            <a:br>
              <a:rPr lang="sv-SE" dirty="0"/>
            </a:br>
            <a:endParaRPr lang="sv-SE" dirty="0"/>
          </a:p>
          <a:p>
            <a:pPr marL="342900" indent="-342900" algn="l">
              <a:buFont typeface="Arial" panose="020B0604020202020204" pitchFamily="34" charset="0"/>
              <a:buChar char="•"/>
            </a:pPr>
            <a:r>
              <a:rPr lang="sv-SE" dirty="0"/>
              <a:t>Ett stöd för ledare som gör det enkelt att bygga nya pass med variation och progression.</a:t>
            </a:r>
          </a:p>
          <a:p>
            <a:pPr algn="l"/>
            <a:endParaRPr lang="sv-SE" dirty="0"/>
          </a:p>
          <a:p>
            <a:pPr marL="342900" indent="-342900" algn="l">
              <a:buFont typeface="Arial" panose="020B0604020202020204" pitchFamily="34" charset="0"/>
              <a:buChar char="•"/>
            </a:pPr>
            <a:r>
              <a:rPr lang="sv-SE" dirty="0"/>
              <a:t>Ett koncept som hjälper till brygga över glappet från kanotskola till ordinarie träningsgrupp/klubbpaddling.</a:t>
            </a:r>
          </a:p>
          <a:p>
            <a:pPr marL="342900" indent="-342900" algn="l">
              <a:buFont typeface="Arial" panose="020B0604020202020204" pitchFamily="34" charset="0"/>
              <a:buChar char="•"/>
            </a:pPr>
            <a:endParaRPr lang="sv-SE" dirty="0"/>
          </a:p>
          <a:p>
            <a:pPr marL="342900" indent="-342900" algn="l">
              <a:buFont typeface="Arial" panose="020B0604020202020204" pitchFamily="34" charset="0"/>
              <a:buChar char="•"/>
            </a:pPr>
            <a:endParaRPr lang="sv-SE" dirty="0"/>
          </a:p>
          <a:p>
            <a:pPr algn="l"/>
            <a:br>
              <a:rPr lang="sv-SE" dirty="0"/>
            </a:br>
            <a:endParaRPr lang="sv-SE" dirty="0"/>
          </a:p>
          <a:p>
            <a:pPr marL="800100" lvl="1" indent="-342900" algn="l">
              <a:buFont typeface="Arial" panose="020B0604020202020204" pitchFamily="34" charset="0"/>
              <a:buChar char="•"/>
            </a:pPr>
            <a:endParaRPr lang="sv-SE" dirty="0"/>
          </a:p>
        </p:txBody>
      </p:sp>
    </p:spTree>
    <p:extLst>
      <p:ext uri="{BB962C8B-B14F-4D97-AF65-F5344CB8AC3E}">
        <p14:creationId xmlns:p14="http://schemas.microsoft.com/office/powerpoint/2010/main" val="2106065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1100332"/>
          </a:xfrm>
          <a:noFill/>
        </p:spPr>
        <p:txBody>
          <a:bodyPr>
            <a:normAutofit/>
          </a:bodyPr>
          <a:lstStyle/>
          <a:p>
            <a:pPr algn="l"/>
            <a:r>
              <a:rPr lang="sv-SE" sz="4800" dirty="0" err="1"/>
              <a:t>Paddlepower</a:t>
            </a:r>
            <a:r>
              <a:rPr lang="sv-SE" sz="4800" dirty="0"/>
              <a:t> 2021</a:t>
            </a:r>
          </a:p>
        </p:txBody>
      </p:sp>
      <p:sp>
        <p:nvSpPr>
          <p:cNvPr id="3" name="Underrubrik 2"/>
          <p:cNvSpPr>
            <a:spLocks noGrp="1"/>
          </p:cNvSpPr>
          <p:nvPr>
            <p:ph type="subTitle" idx="1"/>
          </p:nvPr>
        </p:nvSpPr>
        <p:spPr>
          <a:xfrm>
            <a:off x="567397" y="1674764"/>
            <a:ext cx="9294055" cy="4740104"/>
          </a:xfrm>
        </p:spPr>
        <p:txBody>
          <a:bodyPr>
            <a:normAutofit/>
          </a:bodyPr>
          <a:lstStyle/>
          <a:p>
            <a:pPr marL="342900" indent="-342900" algn="l">
              <a:buFontTx/>
              <a:buChar char="-"/>
            </a:pPr>
            <a:r>
              <a:rPr lang="sv-SE" dirty="0"/>
              <a:t>Blått band (tar en hel sommar)</a:t>
            </a:r>
            <a:br>
              <a:rPr lang="sv-SE" dirty="0"/>
            </a:br>
            <a:r>
              <a:rPr lang="sv-SE" dirty="0"/>
              <a:t>Mer inriktat på </a:t>
            </a:r>
            <a:r>
              <a:rPr lang="sv-SE" dirty="0" err="1"/>
              <a:t>slätvatten</a:t>
            </a:r>
            <a:br>
              <a:rPr lang="sv-SE" dirty="0"/>
            </a:br>
            <a:r>
              <a:rPr lang="sv-SE" dirty="0"/>
              <a:t>Tävling och träningsmoment</a:t>
            </a:r>
            <a:br>
              <a:rPr lang="sv-SE" dirty="0"/>
            </a:br>
            <a:r>
              <a:rPr lang="sv-SE" dirty="0"/>
              <a:t>Besättning, testa alla platser</a:t>
            </a:r>
            <a:br>
              <a:rPr lang="sv-SE" dirty="0"/>
            </a:br>
            <a:r>
              <a:rPr lang="sv-SE" dirty="0"/>
              <a:t>Lyft, starter, vändningar</a:t>
            </a:r>
            <a:br>
              <a:rPr lang="sv-SE" dirty="0"/>
            </a:br>
            <a:r>
              <a:rPr lang="sv-SE" dirty="0"/>
              <a:t>Testa att köra intervaller </a:t>
            </a:r>
            <a:br>
              <a:rPr lang="sv-SE" dirty="0"/>
            </a:br>
            <a:r>
              <a:rPr lang="sv-SE" dirty="0"/>
              <a:t>Testa att leda ett pass</a:t>
            </a:r>
          </a:p>
          <a:p>
            <a:pPr marL="342900" indent="-342900" algn="l">
              <a:buFontTx/>
              <a:buChar char="-"/>
            </a:pPr>
            <a:r>
              <a:rPr lang="sv-SE" dirty="0"/>
              <a:t>Digital utbildning lekande kanot.</a:t>
            </a:r>
          </a:p>
          <a:p>
            <a:pPr marL="342900" indent="-342900" algn="l">
              <a:buFontTx/>
              <a:buChar char="-"/>
            </a:pPr>
            <a:r>
              <a:rPr lang="sv-SE" dirty="0"/>
              <a:t>Nya klubbar!</a:t>
            </a:r>
          </a:p>
          <a:p>
            <a:pPr algn="l"/>
            <a:endParaRPr lang="sv-SE" dirty="0"/>
          </a:p>
          <a:p>
            <a:pPr algn="l"/>
            <a:endParaRPr lang="sv-SE" dirty="0"/>
          </a:p>
        </p:txBody>
      </p:sp>
    </p:spTree>
    <p:extLst>
      <p:ext uri="{BB962C8B-B14F-4D97-AF65-F5344CB8AC3E}">
        <p14:creationId xmlns:p14="http://schemas.microsoft.com/office/powerpoint/2010/main" val="520260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1100332"/>
          </a:xfrm>
          <a:noFill/>
        </p:spPr>
        <p:txBody>
          <a:bodyPr>
            <a:normAutofit/>
          </a:bodyPr>
          <a:lstStyle/>
          <a:p>
            <a:pPr algn="l"/>
            <a:r>
              <a:rPr lang="sv-SE" sz="4800" dirty="0"/>
              <a:t>Vi vill köra 2021!</a:t>
            </a:r>
          </a:p>
        </p:txBody>
      </p:sp>
      <p:sp>
        <p:nvSpPr>
          <p:cNvPr id="3" name="Underrubrik 2"/>
          <p:cNvSpPr>
            <a:spLocks noGrp="1"/>
          </p:cNvSpPr>
          <p:nvPr>
            <p:ph type="subTitle" idx="1"/>
          </p:nvPr>
        </p:nvSpPr>
        <p:spPr>
          <a:xfrm>
            <a:off x="656174" y="1665887"/>
            <a:ext cx="9294055" cy="4740104"/>
          </a:xfrm>
        </p:spPr>
        <p:txBody>
          <a:bodyPr>
            <a:normAutofit/>
          </a:bodyPr>
          <a:lstStyle/>
          <a:p>
            <a:pPr algn="l"/>
            <a:r>
              <a:rPr lang="sv-SE" dirty="0"/>
              <a:t>-Besök </a:t>
            </a:r>
            <a:r>
              <a:rPr lang="sv-SE" dirty="0" err="1"/>
              <a:t>Paddlepowersidan</a:t>
            </a:r>
            <a:r>
              <a:rPr lang="sv-SE" dirty="0"/>
              <a:t> på kanot.com och ta del av filmklipp samt ladda ner material.</a:t>
            </a:r>
          </a:p>
          <a:p>
            <a:pPr algn="l"/>
            <a:r>
              <a:rPr lang="sv-SE" dirty="0"/>
              <a:t>-Anmäl att er klubb vill köra 2021 samt beställ band via epost eller formulär på kanot.com</a:t>
            </a:r>
          </a:p>
          <a:p>
            <a:pPr algn="l"/>
            <a:r>
              <a:rPr lang="sv-SE" dirty="0"/>
              <a:t>-Banden kostar 10:-/</a:t>
            </a:r>
            <a:r>
              <a:rPr lang="sv-SE" dirty="0" err="1"/>
              <a:t>st</a:t>
            </a:r>
            <a:r>
              <a:rPr lang="sv-SE" dirty="0"/>
              <a:t> helst innan 30/4</a:t>
            </a:r>
          </a:p>
          <a:p>
            <a:pPr algn="l"/>
            <a:r>
              <a:rPr lang="sv-SE" dirty="0"/>
              <a:t>-Digital ledarutbildning under våren.</a:t>
            </a:r>
          </a:p>
          <a:p>
            <a:pPr algn="l"/>
            <a:r>
              <a:rPr lang="sv-SE" dirty="0"/>
              <a:t>-Kör planering och utbildning på klubben, hur ni vill köra </a:t>
            </a:r>
            <a:r>
              <a:rPr lang="sv-SE" dirty="0" err="1"/>
              <a:t>Paddlepower</a:t>
            </a:r>
            <a:r>
              <a:rPr lang="sv-SE" dirty="0"/>
              <a:t> i er verksamhet. </a:t>
            </a:r>
          </a:p>
          <a:p>
            <a:pPr algn="l"/>
            <a:r>
              <a:rPr lang="sv-SE" dirty="0"/>
              <a:t>-https://www.kanot.com/Utbildning/Material/Paddlepower/</a:t>
            </a:r>
          </a:p>
          <a:p>
            <a:pPr algn="l"/>
            <a:endParaRPr lang="sv-SE" dirty="0"/>
          </a:p>
          <a:p>
            <a:pPr algn="l"/>
            <a:r>
              <a:rPr lang="sv-SE" dirty="0"/>
              <a:t>Frågor ställs till johan.nilsson@kanot.com</a:t>
            </a:r>
          </a:p>
        </p:txBody>
      </p:sp>
    </p:spTree>
    <p:extLst>
      <p:ext uri="{BB962C8B-B14F-4D97-AF65-F5344CB8AC3E}">
        <p14:creationId xmlns:p14="http://schemas.microsoft.com/office/powerpoint/2010/main" val="417541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706151"/>
          </a:xfrm>
          <a:noFill/>
        </p:spPr>
        <p:txBody>
          <a:bodyPr>
            <a:normAutofit fontScale="90000"/>
          </a:bodyPr>
          <a:lstStyle/>
          <a:p>
            <a:pPr algn="l"/>
            <a:r>
              <a:rPr lang="sv-SE" sz="4800" dirty="0"/>
              <a:t>Syfte</a:t>
            </a:r>
          </a:p>
        </p:txBody>
      </p:sp>
      <p:sp>
        <p:nvSpPr>
          <p:cNvPr id="3" name="Underrubrik 2"/>
          <p:cNvSpPr>
            <a:spLocks noGrp="1"/>
          </p:cNvSpPr>
          <p:nvPr>
            <p:ph type="subTitle" idx="1"/>
          </p:nvPr>
        </p:nvSpPr>
        <p:spPr>
          <a:xfrm>
            <a:off x="567397" y="1142920"/>
            <a:ext cx="9144000" cy="4740104"/>
          </a:xfrm>
        </p:spPr>
        <p:txBody>
          <a:bodyPr/>
          <a:lstStyle/>
          <a:p>
            <a:pPr marL="342900" indent="-342900" algn="l">
              <a:buFont typeface="Arial" panose="020B0604020202020204" pitchFamily="34" charset="0"/>
              <a:buChar char="•"/>
            </a:pPr>
            <a:r>
              <a:rPr lang="sv-SE" dirty="0" err="1"/>
              <a:t>PaddlePower</a:t>
            </a:r>
            <a:r>
              <a:rPr lang="sv-SE" dirty="0"/>
              <a:t> syftar till att</a:t>
            </a:r>
            <a:br>
              <a:rPr lang="sv-SE" dirty="0"/>
            </a:br>
            <a:r>
              <a:rPr lang="sv-SE" i="1" dirty="0"/>
              <a:t>-Motivera, underlätta och synliggöra utveckling hos nya kanotister och få fler att fortsätta paddla</a:t>
            </a:r>
            <a:br>
              <a:rPr lang="sv-SE" i="1" dirty="0"/>
            </a:br>
            <a:br>
              <a:rPr lang="sv-SE" i="1" dirty="0"/>
            </a:br>
            <a:r>
              <a:rPr lang="sv-SE" i="1" dirty="0"/>
              <a:t>-Vara ett stöd för ledare som ger en struktur och inspiration till variation i träningen.</a:t>
            </a:r>
          </a:p>
          <a:p>
            <a:pPr algn="l"/>
            <a:endParaRPr lang="sv-SE" dirty="0"/>
          </a:p>
        </p:txBody>
      </p:sp>
      <p:pic>
        <p:nvPicPr>
          <p:cNvPr id="5" name="Bildobjekt 4" descr="En bild som visar gräs, person, utomhus, fält&#10;&#10;Automatiskt genererad beskrivning">
            <a:extLst>
              <a:ext uri="{FF2B5EF4-FFF2-40B4-BE49-F238E27FC236}">
                <a16:creationId xmlns:a16="http://schemas.microsoft.com/office/drawing/2014/main" id="{A7A2283C-0B17-48F9-8456-B2532D81B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6918" y="3349046"/>
            <a:ext cx="4963091" cy="3722318"/>
          </a:xfrm>
          <a:prstGeom prst="rect">
            <a:avLst/>
          </a:prstGeom>
        </p:spPr>
      </p:pic>
      <p:pic>
        <p:nvPicPr>
          <p:cNvPr id="7" name="Bildobjekt 6" descr="En bild som visar person, gräs, utomhus, kvinna&#10;&#10;Automatiskt genererad beskrivning">
            <a:extLst>
              <a:ext uri="{FF2B5EF4-FFF2-40B4-BE49-F238E27FC236}">
                <a16:creationId xmlns:a16="http://schemas.microsoft.com/office/drawing/2014/main" id="{10C7E617-52FF-4F97-842E-8C30F09371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298" y="3349046"/>
            <a:ext cx="4599965" cy="3655889"/>
          </a:xfrm>
          <a:prstGeom prst="rect">
            <a:avLst/>
          </a:prstGeom>
        </p:spPr>
      </p:pic>
    </p:spTree>
    <p:extLst>
      <p:ext uri="{BB962C8B-B14F-4D97-AF65-F5344CB8AC3E}">
        <p14:creationId xmlns:p14="http://schemas.microsoft.com/office/powerpoint/2010/main" val="3276887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1100332"/>
          </a:xfrm>
          <a:noFill/>
        </p:spPr>
        <p:txBody>
          <a:bodyPr>
            <a:normAutofit/>
          </a:bodyPr>
          <a:lstStyle/>
          <a:p>
            <a:pPr algn="l"/>
            <a:r>
              <a:rPr lang="sv-SE" sz="4800" dirty="0"/>
              <a:t>Vad är PaddlePower</a:t>
            </a:r>
          </a:p>
        </p:txBody>
      </p:sp>
      <p:sp>
        <p:nvSpPr>
          <p:cNvPr id="3" name="Underrubrik 2"/>
          <p:cNvSpPr>
            <a:spLocks noGrp="1"/>
          </p:cNvSpPr>
          <p:nvPr>
            <p:ph type="subTitle" idx="1"/>
          </p:nvPr>
        </p:nvSpPr>
        <p:spPr>
          <a:xfrm>
            <a:off x="567397" y="1438183"/>
            <a:ext cx="9533206" cy="4976685"/>
          </a:xfrm>
        </p:spPr>
        <p:txBody>
          <a:bodyPr>
            <a:normAutofit fontScale="92500" lnSpcReduction="20000"/>
          </a:bodyPr>
          <a:lstStyle/>
          <a:p>
            <a:pPr marL="342900" indent="-342900" algn="l">
              <a:buFont typeface="Arial" panose="020B0604020202020204" pitchFamily="34" charset="0"/>
              <a:buChar char="•"/>
            </a:pPr>
            <a:r>
              <a:rPr lang="sv-SE" dirty="0"/>
              <a:t>Sex nivåer som innehåller olika moment inom ett antal huvudområden:</a:t>
            </a:r>
          </a:p>
          <a:p>
            <a:pPr marL="800100" lvl="1" indent="-342900" algn="l">
              <a:buFont typeface="Arial" panose="020B0604020202020204" pitchFamily="34" charset="0"/>
              <a:buChar char="•"/>
            </a:pPr>
            <a:r>
              <a:rPr lang="sv-SE" b="1" dirty="0"/>
              <a:t>Kanotskills</a:t>
            </a:r>
            <a:r>
              <a:rPr lang="sv-SE" dirty="0"/>
              <a:t>: hur du för fram och manövrerar kanoten</a:t>
            </a:r>
          </a:p>
          <a:p>
            <a:pPr marL="800100" lvl="1" indent="-342900" algn="l">
              <a:buFont typeface="Arial" panose="020B0604020202020204" pitchFamily="34" charset="0"/>
              <a:buChar char="•"/>
            </a:pPr>
            <a:r>
              <a:rPr lang="sv-SE" b="1" dirty="0"/>
              <a:t>Säkerhet</a:t>
            </a:r>
            <a:r>
              <a:rPr lang="sv-SE" dirty="0"/>
              <a:t>: kunskap om säker paddling, praktiska moment ingår</a:t>
            </a:r>
          </a:p>
          <a:p>
            <a:pPr marL="800100" lvl="1" indent="-342900" algn="l">
              <a:buFont typeface="Arial" panose="020B0604020202020204" pitchFamily="34" charset="0"/>
              <a:buChar char="•"/>
            </a:pPr>
            <a:r>
              <a:rPr lang="sv-SE" b="1" dirty="0"/>
              <a:t>Utrustning</a:t>
            </a:r>
            <a:r>
              <a:rPr lang="sv-SE" dirty="0"/>
              <a:t>: kunskap om och hur du hanterar materialet på bästa sätt</a:t>
            </a:r>
          </a:p>
          <a:p>
            <a:pPr marL="800100" lvl="1" indent="-342900" algn="l">
              <a:buFont typeface="Arial" panose="020B0604020202020204" pitchFamily="34" charset="0"/>
              <a:buChar char="•"/>
            </a:pPr>
            <a:r>
              <a:rPr lang="sv-SE" b="1" dirty="0" err="1"/>
              <a:t>Idrottsskills</a:t>
            </a:r>
            <a:r>
              <a:rPr lang="sv-SE" dirty="0"/>
              <a:t>: idrottsallmänna delar som uppvärmning och tävlingsmoment</a:t>
            </a:r>
          </a:p>
          <a:p>
            <a:pPr marL="800100" lvl="1" indent="-342900" algn="l">
              <a:buFont typeface="Arial" panose="020B0604020202020204" pitchFamily="34" charset="0"/>
              <a:buChar char="•"/>
            </a:pPr>
            <a:r>
              <a:rPr lang="sv-SE" b="1" dirty="0"/>
              <a:t>Miljö</a:t>
            </a:r>
            <a:r>
              <a:rPr lang="sv-SE" dirty="0"/>
              <a:t>: dels hur vi agerar i vår natur, dels i ett socialt sammanhang med våra kompisar på klubben, </a:t>
            </a:r>
            <a:r>
              <a:rPr lang="sv-SE" dirty="0" err="1"/>
              <a:t>bl</a:t>
            </a:r>
            <a:r>
              <a:rPr lang="sv-SE" dirty="0"/>
              <a:t> a Allemansrätten</a:t>
            </a:r>
          </a:p>
          <a:p>
            <a:pPr lvl="1" algn="l"/>
            <a:endParaRPr lang="sv-SE" sz="2000" b="1" dirty="0"/>
          </a:p>
          <a:p>
            <a:pPr lvl="1" algn="l"/>
            <a:r>
              <a:rPr lang="sv-SE" sz="2000" b="1" dirty="0"/>
              <a:t>Armbanden – en cliffhanger och motivator!</a:t>
            </a:r>
            <a:br>
              <a:rPr lang="sv-SE" sz="2000" b="1" dirty="0"/>
            </a:br>
            <a:br>
              <a:rPr lang="sv-SE" sz="2000" dirty="0"/>
            </a:br>
            <a:r>
              <a:rPr lang="sv-SE" sz="2000" dirty="0"/>
              <a:t>- </a:t>
            </a:r>
            <a:r>
              <a:rPr lang="sv-SE" sz="2000" b="1" dirty="0"/>
              <a:t>Vitt band - </a:t>
            </a:r>
            <a:r>
              <a:rPr lang="sv-SE" sz="2000" b="1" dirty="0" err="1"/>
              <a:t>level</a:t>
            </a:r>
            <a:r>
              <a:rPr lang="sv-SE" sz="2000" b="1" dirty="0"/>
              <a:t> 1, </a:t>
            </a:r>
            <a:r>
              <a:rPr lang="sv-SE" sz="2000" dirty="0"/>
              <a:t>fixas på ett ”Prova-på-tillfälle” eller på </a:t>
            </a:r>
            <a:r>
              <a:rPr lang="sv-SE" dirty="0"/>
              <a:t>1:a</a:t>
            </a:r>
            <a:r>
              <a:rPr lang="sv-SE" sz="2000" dirty="0"/>
              <a:t> kanotskoledagen</a:t>
            </a:r>
            <a:br>
              <a:rPr lang="sv-SE" sz="2000" dirty="0"/>
            </a:br>
            <a:r>
              <a:rPr lang="sv-SE" sz="2000" dirty="0"/>
              <a:t>- </a:t>
            </a:r>
            <a:r>
              <a:rPr lang="sv-SE" sz="2000" b="1" dirty="0"/>
              <a:t>Gult band - </a:t>
            </a:r>
            <a:r>
              <a:rPr lang="sv-SE" sz="2000" b="1" dirty="0" err="1"/>
              <a:t>level</a:t>
            </a:r>
            <a:r>
              <a:rPr lang="sv-SE" sz="2000" b="1" dirty="0"/>
              <a:t> 2,3,  </a:t>
            </a:r>
            <a:r>
              <a:rPr lang="sv-SE" sz="2000" dirty="0"/>
              <a:t>tar en </a:t>
            </a:r>
            <a:r>
              <a:rPr lang="sv-SE" sz="2000" dirty="0" err="1"/>
              <a:t>kanotskolevecka</a:t>
            </a:r>
            <a:r>
              <a:rPr lang="sv-SE" sz="2000" dirty="0"/>
              <a:t> (</a:t>
            </a:r>
            <a:r>
              <a:rPr lang="sv-SE" dirty="0"/>
              <a:t>5-8 pass</a:t>
            </a:r>
            <a:r>
              <a:rPr lang="sv-SE" sz="2000" dirty="0"/>
              <a:t>)</a:t>
            </a:r>
            <a:br>
              <a:rPr lang="sv-SE" sz="2000" dirty="0"/>
            </a:br>
            <a:r>
              <a:rPr lang="sv-SE" sz="2000" dirty="0"/>
              <a:t>- </a:t>
            </a:r>
            <a:r>
              <a:rPr lang="sv-SE" sz="2000" b="1" dirty="0"/>
              <a:t>Grönt band -</a:t>
            </a:r>
            <a:r>
              <a:rPr lang="sv-SE" sz="2000" b="1" dirty="0" err="1"/>
              <a:t>level</a:t>
            </a:r>
            <a:r>
              <a:rPr lang="sv-SE" sz="2000" b="1" dirty="0"/>
              <a:t> 4,5,6, </a:t>
            </a:r>
            <a:r>
              <a:rPr lang="sv-SE" sz="2000" dirty="0"/>
              <a:t>tar en sommar (12-20</a:t>
            </a:r>
            <a:r>
              <a:rPr lang="sv-SE" dirty="0"/>
              <a:t> pass</a:t>
            </a:r>
            <a:r>
              <a:rPr lang="sv-SE" sz="2000" dirty="0"/>
              <a:t>)</a:t>
            </a:r>
            <a:br>
              <a:rPr lang="sv-SE" sz="2000" dirty="0"/>
            </a:br>
            <a:r>
              <a:rPr lang="sv-SE" sz="2000" dirty="0"/>
              <a:t>- </a:t>
            </a:r>
            <a:r>
              <a:rPr lang="sv-SE" sz="2000" b="1" dirty="0"/>
              <a:t>Blått band – kommer 2021!</a:t>
            </a:r>
            <a:br>
              <a:rPr lang="sv-SE" sz="2000" b="1" dirty="0"/>
            </a:br>
            <a:br>
              <a:rPr lang="sv-SE" sz="2000" b="1" dirty="0"/>
            </a:br>
            <a:br>
              <a:rPr lang="sv-SE" sz="2000" b="1" dirty="0"/>
            </a:br>
            <a:r>
              <a:rPr lang="sv-SE" dirty="0">
                <a:highlight>
                  <a:srgbClr val="FFFF00"/>
                </a:highlight>
              </a:rPr>
              <a:t>Att bli belönad med ett </a:t>
            </a:r>
            <a:r>
              <a:rPr lang="sv-SE" dirty="0" err="1">
                <a:highlight>
                  <a:srgbClr val="FFFF00"/>
                </a:highlight>
              </a:rPr>
              <a:t>PaddlePower</a:t>
            </a:r>
            <a:r>
              <a:rPr lang="sv-SE" dirty="0">
                <a:highlight>
                  <a:srgbClr val="FFFF00"/>
                </a:highlight>
              </a:rPr>
              <a:t>-armband är stort! </a:t>
            </a:r>
            <a:br>
              <a:rPr lang="sv-SE" dirty="0">
                <a:highlight>
                  <a:srgbClr val="FFFF00"/>
                </a:highlight>
              </a:rPr>
            </a:br>
            <a:r>
              <a:rPr lang="sv-SE" dirty="0">
                <a:highlight>
                  <a:srgbClr val="FFFF00"/>
                </a:highlight>
              </a:rPr>
              <a:t>Gör utdelningen/graderingen av banden till en riktig </a:t>
            </a:r>
            <a:r>
              <a:rPr lang="sv-SE" dirty="0" err="1">
                <a:highlight>
                  <a:srgbClr val="FFFF00"/>
                </a:highlight>
              </a:rPr>
              <a:t>klubbfest</a:t>
            </a:r>
            <a:r>
              <a:rPr lang="sv-SE" dirty="0">
                <a:highlight>
                  <a:srgbClr val="FFFF00"/>
                </a:highlight>
              </a:rPr>
              <a:t>.</a:t>
            </a:r>
          </a:p>
          <a:p>
            <a:pPr lvl="1" algn="l"/>
            <a:br>
              <a:rPr lang="sv-SE" dirty="0"/>
            </a:br>
            <a:endParaRPr lang="sv-SE" dirty="0"/>
          </a:p>
          <a:p>
            <a:pPr marL="800100" lvl="1" indent="-342900" algn="l">
              <a:buFont typeface="Arial" panose="020B0604020202020204" pitchFamily="34" charset="0"/>
              <a:buChar char="•"/>
            </a:pPr>
            <a:endParaRPr lang="sv-SE" dirty="0"/>
          </a:p>
        </p:txBody>
      </p:sp>
      <p:pic>
        <p:nvPicPr>
          <p:cNvPr id="5" name="Bildobjekt 4" descr="En bild som visar person&#10;&#10;Automatiskt genererad beskrivning">
            <a:extLst>
              <a:ext uri="{FF2B5EF4-FFF2-40B4-BE49-F238E27FC236}">
                <a16:creationId xmlns:a16="http://schemas.microsoft.com/office/drawing/2014/main" id="{38B49A6F-0783-4D6D-B60A-B531E9696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0964" y="3329860"/>
            <a:ext cx="2239401" cy="2985868"/>
          </a:xfrm>
          <a:prstGeom prst="rect">
            <a:avLst/>
          </a:prstGeom>
        </p:spPr>
      </p:pic>
    </p:spTree>
    <p:extLst>
      <p:ext uri="{BB962C8B-B14F-4D97-AF65-F5344CB8AC3E}">
        <p14:creationId xmlns:p14="http://schemas.microsoft.com/office/powerpoint/2010/main" val="1062879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1100332"/>
          </a:xfrm>
          <a:noFill/>
        </p:spPr>
        <p:txBody>
          <a:bodyPr>
            <a:normAutofit/>
          </a:bodyPr>
          <a:lstStyle/>
          <a:p>
            <a:pPr algn="l"/>
            <a:r>
              <a:rPr lang="sv-SE" sz="4800" dirty="0"/>
              <a:t>Hur funkar det</a:t>
            </a:r>
          </a:p>
        </p:txBody>
      </p:sp>
      <p:sp>
        <p:nvSpPr>
          <p:cNvPr id="3" name="Underrubrik 2"/>
          <p:cNvSpPr>
            <a:spLocks noGrp="1"/>
          </p:cNvSpPr>
          <p:nvPr>
            <p:ph type="subTitle" idx="1"/>
          </p:nvPr>
        </p:nvSpPr>
        <p:spPr>
          <a:xfrm>
            <a:off x="567397" y="1674764"/>
            <a:ext cx="9294055" cy="4740104"/>
          </a:xfrm>
        </p:spPr>
        <p:txBody>
          <a:bodyPr>
            <a:normAutofit lnSpcReduction="10000"/>
          </a:bodyPr>
          <a:lstStyle/>
          <a:p>
            <a:pPr marL="342900" indent="-342900" algn="l">
              <a:buFont typeface="Arial" panose="020B0604020202020204" pitchFamily="34" charset="0"/>
              <a:buChar char="•"/>
            </a:pPr>
            <a:r>
              <a:rPr lang="sv-SE" dirty="0"/>
              <a:t>Ledarna planerar pass där olika moment från PaddlePower tas med. Tanken är inte att hela pass ska vara uppbyggda efter </a:t>
            </a:r>
            <a:r>
              <a:rPr lang="sv-SE" dirty="0" err="1"/>
              <a:t>Paddlepower</a:t>
            </a:r>
            <a:r>
              <a:rPr lang="sv-SE" dirty="0"/>
              <a:t>.</a:t>
            </a:r>
          </a:p>
          <a:p>
            <a:pPr marL="342900" indent="-342900" algn="l">
              <a:buFont typeface="Arial" panose="020B0604020202020204" pitchFamily="34" charset="0"/>
              <a:buChar char="•"/>
            </a:pPr>
            <a:r>
              <a:rPr lang="sv-SE" dirty="0"/>
              <a:t>De aktiva får prova, träna och klara de olika momenten. Vissa moment fixas direkt medan andra kräver mer tid och träning.</a:t>
            </a:r>
          </a:p>
          <a:p>
            <a:pPr marL="342900" indent="-342900" algn="l">
              <a:buFont typeface="Arial" panose="020B0604020202020204" pitchFamily="34" charset="0"/>
              <a:buChar char="•"/>
            </a:pPr>
            <a:r>
              <a:rPr lang="sv-SE" dirty="0"/>
              <a:t>Inbyggd progression, vissa moment ska testas i en nivå för att behärskas i nästa. Svårighetsnivån ökar.</a:t>
            </a:r>
          </a:p>
          <a:p>
            <a:pPr marL="342900" indent="-342900" algn="l">
              <a:buFont typeface="Arial" panose="020B0604020202020204" pitchFamily="34" charset="0"/>
              <a:buChar char="•"/>
            </a:pPr>
            <a:r>
              <a:rPr lang="sv-SE" dirty="0"/>
              <a:t>Nivåerna och tillhörande moment bygger till stor del på varandra. I takt med att den aktive deltar i verksamheten så klaras nivå efter nivå.</a:t>
            </a:r>
          </a:p>
          <a:p>
            <a:pPr marL="342900" indent="-342900" algn="l">
              <a:buFont typeface="Arial" panose="020B0604020202020204" pitchFamily="34" charset="0"/>
              <a:buChar char="•"/>
            </a:pPr>
            <a:r>
              <a:rPr lang="sv-SE" dirty="0"/>
              <a:t>PaddlePower från nivå 1-6 är tänkt att klaras av under en säsong och kan genomföras med olika typer av upplägg och olika grenar.</a:t>
            </a:r>
          </a:p>
          <a:p>
            <a:pPr marL="342900" indent="-342900" algn="l">
              <a:buFont typeface="Arial" panose="020B0604020202020204" pitchFamily="34" charset="0"/>
              <a:buChar char="•"/>
            </a:pPr>
            <a:r>
              <a:rPr lang="sv-SE" dirty="0"/>
              <a:t>Beroende på upplägg av verksamhet och typ av pass kan nivåerna nås olika fort. Vissa moment kan vara viktigare än andra beroende på gren och paddelvatten.</a:t>
            </a:r>
          </a:p>
        </p:txBody>
      </p:sp>
    </p:spTree>
    <p:extLst>
      <p:ext uri="{BB962C8B-B14F-4D97-AF65-F5344CB8AC3E}">
        <p14:creationId xmlns:p14="http://schemas.microsoft.com/office/powerpoint/2010/main" val="282098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1100332"/>
          </a:xfrm>
          <a:noFill/>
        </p:spPr>
        <p:txBody>
          <a:bodyPr>
            <a:normAutofit/>
          </a:bodyPr>
          <a:lstStyle/>
          <a:p>
            <a:pPr algn="l"/>
            <a:r>
              <a:rPr lang="sv-SE" sz="4800" dirty="0"/>
              <a:t>Upplägg</a:t>
            </a:r>
          </a:p>
        </p:txBody>
      </p:sp>
      <p:sp>
        <p:nvSpPr>
          <p:cNvPr id="3" name="Underrubrik 2"/>
          <p:cNvSpPr>
            <a:spLocks noGrp="1"/>
          </p:cNvSpPr>
          <p:nvPr>
            <p:ph type="subTitle" idx="1"/>
          </p:nvPr>
        </p:nvSpPr>
        <p:spPr>
          <a:xfrm>
            <a:off x="567397" y="1674764"/>
            <a:ext cx="9294055" cy="4740104"/>
          </a:xfrm>
        </p:spPr>
        <p:txBody>
          <a:bodyPr>
            <a:normAutofit fontScale="92500" lnSpcReduction="20000"/>
          </a:bodyPr>
          <a:lstStyle/>
          <a:p>
            <a:pPr marL="342900" indent="-342900" algn="l">
              <a:buFont typeface="Arial" panose="020B0604020202020204" pitchFamily="34" charset="0"/>
              <a:buChar char="•"/>
            </a:pPr>
            <a:r>
              <a:rPr lang="sv-SE" dirty="0"/>
              <a:t>Prova-på-dag(vitt) &gt; Kanotskola(gult) &gt; Träningsgrupp(grönt) </a:t>
            </a:r>
            <a:br>
              <a:rPr lang="sv-SE" dirty="0"/>
            </a:br>
            <a:endParaRPr lang="sv-SE" dirty="0"/>
          </a:p>
          <a:p>
            <a:pPr marL="342900" indent="-342900" algn="l">
              <a:buFont typeface="Arial" panose="020B0604020202020204" pitchFamily="34" charset="0"/>
              <a:buChar char="•"/>
            </a:pPr>
            <a:r>
              <a:rPr lang="sv-SE" dirty="0"/>
              <a:t>Många klubbar har olika typer av Kanotskoleverksamhet under början av sommarlovet, PaddlePower passar utmärkt att utgå ifrån under Kanotskolan och sedan fungera som brygga över till ordinarie verksamhet.</a:t>
            </a:r>
            <a:br>
              <a:rPr lang="sv-SE" dirty="0"/>
            </a:br>
            <a:endParaRPr lang="sv-SE" dirty="0"/>
          </a:p>
          <a:p>
            <a:pPr marL="342900" indent="-342900" algn="l">
              <a:buFont typeface="Arial" panose="020B0604020202020204" pitchFamily="34" charset="0"/>
              <a:buChar char="•"/>
            </a:pPr>
            <a:r>
              <a:rPr lang="sv-SE" dirty="0"/>
              <a:t>Fungerar även utmärkt att enbart köra i ordinarie, </a:t>
            </a:r>
            <a:r>
              <a:rPr lang="sv-SE" dirty="0" err="1"/>
              <a:t>Paddlepower</a:t>
            </a:r>
            <a:r>
              <a:rPr lang="sv-SE" dirty="0"/>
              <a:t> är utmärkt för att utgöra en grund för nybörjarverksamheten. </a:t>
            </a:r>
            <a:r>
              <a:rPr lang="sv-SE" dirty="0" err="1"/>
              <a:t>Paddlepowergruppen</a:t>
            </a:r>
            <a:r>
              <a:rPr lang="sv-SE" dirty="0"/>
              <a:t> blir nybörjargruppen.</a:t>
            </a:r>
            <a:br>
              <a:rPr lang="sv-SE" dirty="0"/>
            </a:br>
            <a:endParaRPr lang="sv-SE" dirty="0"/>
          </a:p>
          <a:p>
            <a:pPr marL="342900" indent="-342900" algn="l">
              <a:buFont typeface="Arial" panose="020B0604020202020204" pitchFamily="34" charset="0"/>
              <a:buChar char="•"/>
            </a:pPr>
            <a:r>
              <a:rPr lang="sv-SE" dirty="0"/>
              <a:t>Önskar en klubb att genomföra t.ex. vit nivå i samband med prova-på-dagar eller liknande fungerar även det. Bra cliffhanger att komma ner till klubben för det gula bandet.</a:t>
            </a:r>
          </a:p>
          <a:p>
            <a:pPr marL="342900" indent="-342900" algn="l">
              <a:buFont typeface="Arial" panose="020B0604020202020204" pitchFamily="34" charset="0"/>
              <a:buChar char="•"/>
            </a:pPr>
            <a:r>
              <a:rPr lang="sv-SE" dirty="0"/>
              <a:t>Prova på - skolsamverkan, kommunal idrottsskolor, föreningssamverkan, hyresgästföreningar </a:t>
            </a:r>
            <a:r>
              <a:rPr lang="sv-SE" dirty="0" err="1"/>
              <a:t>etc</a:t>
            </a:r>
            <a:endParaRPr lang="sv-SE" dirty="0"/>
          </a:p>
          <a:p>
            <a:pPr algn="l"/>
            <a:br>
              <a:rPr lang="sv-SE" dirty="0"/>
            </a:br>
            <a:endParaRPr lang="sv-SE" dirty="0"/>
          </a:p>
        </p:txBody>
      </p:sp>
    </p:spTree>
    <p:extLst>
      <p:ext uri="{BB962C8B-B14F-4D97-AF65-F5344CB8AC3E}">
        <p14:creationId xmlns:p14="http://schemas.microsoft.com/office/powerpoint/2010/main" val="524614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264233"/>
            <a:ext cx="9144000" cy="1100332"/>
          </a:xfrm>
          <a:noFill/>
        </p:spPr>
        <p:txBody>
          <a:bodyPr>
            <a:normAutofit/>
          </a:bodyPr>
          <a:lstStyle/>
          <a:p>
            <a:pPr algn="l"/>
            <a:r>
              <a:rPr lang="sv-SE" sz="4800" dirty="0"/>
              <a:t>Material</a:t>
            </a:r>
          </a:p>
        </p:txBody>
      </p:sp>
      <p:sp>
        <p:nvSpPr>
          <p:cNvPr id="3" name="Underrubrik 2"/>
          <p:cNvSpPr>
            <a:spLocks noGrp="1"/>
          </p:cNvSpPr>
          <p:nvPr>
            <p:ph type="subTitle" idx="1"/>
          </p:nvPr>
        </p:nvSpPr>
        <p:spPr>
          <a:xfrm>
            <a:off x="567397" y="1674764"/>
            <a:ext cx="7690338" cy="4740104"/>
          </a:xfrm>
        </p:spPr>
        <p:txBody>
          <a:bodyPr>
            <a:normAutofit fontScale="92500" lnSpcReduction="20000"/>
          </a:bodyPr>
          <a:lstStyle/>
          <a:p>
            <a:pPr marL="342900" indent="-342900" algn="l">
              <a:buFont typeface="Arial" panose="020B0604020202020204" pitchFamily="34" charset="0"/>
              <a:buChar char="•"/>
            </a:pPr>
            <a:r>
              <a:rPr lang="sv-SE" dirty="0"/>
              <a:t>Ledarhäfte (laddas ner från kanot.com)</a:t>
            </a:r>
          </a:p>
          <a:p>
            <a:pPr marL="800100" lvl="1" indent="-342900" algn="l">
              <a:buFont typeface="Arial" panose="020B0604020202020204" pitchFamily="34" charset="0"/>
              <a:buChar char="•"/>
            </a:pPr>
            <a:r>
              <a:rPr lang="sv-SE" dirty="0"/>
              <a:t>Kort intro om PaddlePower samt lyfter fram några tips inför användandet. Alla ledare som ska vara med och genomföra PaddlePower ska läsa igenom dessa två sidor.</a:t>
            </a:r>
            <a:br>
              <a:rPr lang="sv-SE" dirty="0"/>
            </a:br>
            <a:endParaRPr lang="sv-SE" dirty="0"/>
          </a:p>
          <a:p>
            <a:pPr marL="800100" lvl="1" indent="-342900" algn="l">
              <a:buFont typeface="Arial" panose="020B0604020202020204" pitchFamily="34" charset="0"/>
              <a:buChar char="•"/>
            </a:pPr>
            <a:r>
              <a:rPr lang="sv-SE" dirty="0"/>
              <a:t>Förteckning över nivå 1-6 med alla moment, förklaring samt tips på övning/instruktion för respektive moment.</a:t>
            </a:r>
          </a:p>
          <a:p>
            <a:pPr marL="342900" indent="-342900" algn="l">
              <a:buFont typeface="Arial" panose="020B0604020202020204" pitchFamily="34" charset="0"/>
              <a:buChar char="•"/>
            </a:pPr>
            <a:r>
              <a:rPr lang="sv-SE" dirty="0"/>
              <a:t>Checklistor, nivå 1-6  (laddas ner från kanot.com)</a:t>
            </a:r>
          </a:p>
          <a:p>
            <a:pPr marL="342900" indent="-342900" algn="l">
              <a:buFont typeface="Arial" panose="020B0604020202020204" pitchFamily="34" charset="0"/>
              <a:buChar char="•"/>
            </a:pPr>
            <a:r>
              <a:rPr lang="sv-SE" dirty="0"/>
              <a:t>Passförslag för nivå 1, vitt armband  (laddas ner från kanot.com)</a:t>
            </a:r>
          </a:p>
          <a:p>
            <a:pPr marL="342900" indent="-342900" algn="l">
              <a:buFont typeface="Arial" panose="020B0604020202020204" pitchFamily="34" charset="0"/>
              <a:buChar char="•"/>
            </a:pPr>
            <a:r>
              <a:rPr lang="sv-SE" dirty="0"/>
              <a:t>Videoklipp som berättar vad </a:t>
            </a:r>
            <a:r>
              <a:rPr lang="sv-SE" dirty="0" err="1"/>
              <a:t>Paddlepower</a:t>
            </a:r>
            <a:r>
              <a:rPr lang="sv-SE" dirty="0"/>
              <a:t> är.</a:t>
            </a:r>
          </a:p>
          <a:p>
            <a:pPr marL="342900" indent="-342900" algn="l">
              <a:buFont typeface="Arial" panose="020B0604020202020204" pitchFamily="34" charset="0"/>
              <a:buChar char="•"/>
            </a:pPr>
            <a:r>
              <a:rPr lang="sv-SE" dirty="0"/>
              <a:t>Vita, gula och gröna armband, beställs via e-post johan.nilsson@kanot.com eller hemsidan, banden kostar 10:-/st. Gärna innan 30/4 så vi hinner få innan sommaren!</a:t>
            </a:r>
            <a:br>
              <a:rPr lang="sv-SE" dirty="0"/>
            </a:br>
            <a:endParaRPr lang="sv-SE" dirty="0"/>
          </a:p>
          <a:p>
            <a:pPr marL="342900" indent="-342900" algn="l">
              <a:buFont typeface="Arial" panose="020B0604020202020204" pitchFamily="34" charset="0"/>
              <a:buChar char="•"/>
            </a:pPr>
            <a:r>
              <a:rPr lang="sv-SE" dirty="0"/>
              <a:t>https://www.kanot.com/Utbildning/Material/Paddlepower/</a:t>
            </a:r>
          </a:p>
          <a:p>
            <a:pPr marL="800100" lvl="1" indent="-342900" algn="l">
              <a:buFont typeface="Arial" panose="020B0604020202020204" pitchFamily="34" charset="0"/>
              <a:buChar char="•"/>
            </a:pPr>
            <a:endParaRPr lang="sv-SE" dirty="0"/>
          </a:p>
          <a:p>
            <a:pPr marL="800100" lvl="1" indent="-342900" algn="l">
              <a:buFont typeface="Arial" panose="020B0604020202020204" pitchFamily="34" charset="0"/>
              <a:buChar char="•"/>
            </a:pPr>
            <a:endParaRPr lang="sv-SE" dirty="0"/>
          </a:p>
          <a:p>
            <a:pPr marL="342900" indent="-342900" algn="l">
              <a:buFont typeface="Arial" panose="020B0604020202020204" pitchFamily="34" charset="0"/>
              <a:buChar char="•"/>
            </a:pPr>
            <a:endParaRPr lang="sv-SE" dirty="0"/>
          </a:p>
        </p:txBody>
      </p:sp>
    </p:spTree>
    <p:extLst>
      <p:ext uri="{BB962C8B-B14F-4D97-AF65-F5344CB8AC3E}">
        <p14:creationId xmlns:p14="http://schemas.microsoft.com/office/powerpoint/2010/main" val="41207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73118"/>
            <a:ext cx="9144000" cy="712310"/>
          </a:xfrm>
          <a:noFill/>
        </p:spPr>
        <p:txBody>
          <a:bodyPr>
            <a:normAutofit/>
          </a:bodyPr>
          <a:lstStyle/>
          <a:p>
            <a:pPr algn="l"/>
            <a:r>
              <a:rPr lang="sv-SE" sz="3600" dirty="0"/>
              <a:t>Ledarhäftet </a:t>
            </a:r>
          </a:p>
        </p:txBody>
      </p:sp>
      <p:sp>
        <p:nvSpPr>
          <p:cNvPr id="6" name="Underrubrik 5">
            <a:extLst>
              <a:ext uri="{FF2B5EF4-FFF2-40B4-BE49-F238E27FC236}">
                <a16:creationId xmlns:a16="http://schemas.microsoft.com/office/drawing/2014/main" id="{52B2F302-2E39-411B-9577-01741D8C368D}"/>
              </a:ext>
            </a:extLst>
          </p:cNvPr>
          <p:cNvSpPr>
            <a:spLocks noGrp="1"/>
          </p:cNvSpPr>
          <p:nvPr>
            <p:ph type="subTitle" idx="1"/>
          </p:nvPr>
        </p:nvSpPr>
        <p:spPr/>
        <p:txBody>
          <a:bodyPr/>
          <a:lstStyle/>
          <a:p>
            <a:endParaRPr lang="sv-SE"/>
          </a:p>
        </p:txBody>
      </p:sp>
      <p:graphicFrame>
        <p:nvGraphicFramePr>
          <p:cNvPr id="8" name="Objekt 7">
            <a:extLst>
              <a:ext uri="{FF2B5EF4-FFF2-40B4-BE49-F238E27FC236}">
                <a16:creationId xmlns:a16="http://schemas.microsoft.com/office/drawing/2014/main" id="{FF7AEE74-2149-4C7F-ABC3-589A3D2030C3}"/>
              </a:ext>
            </a:extLst>
          </p:cNvPr>
          <p:cNvGraphicFramePr>
            <a:graphicFrameLocks noChangeAspect="1"/>
          </p:cNvGraphicFramePr>
          <p:nvPr>
            <p:extLst>
              <p:ext uri="{D42A27DB-BD31-4B8C-83A1-F6EECF244321}">
                <p14:modId xmlns:p14="http://schemas.microsoft.com/office/powerpoint/2010/main" val="3034886496"/>
              </p:ext>
            </p:extLst>
          </p:nvPr>
        </p:nvGraphicFramePr>
        <p:xfrm>
          <a:off x="689700" y="622353"/>
          <a:ext cx="7558415" cy="6235647"/>
        </p:xfrm>
        <a:graphic>
          <a:graphicData uri="http://schemas.openxmlformats.org/presentationml/2006/ole">
            <mc:AlternateContent xmlns:mc="http://schemas.openxmlformats.org/markup-compatibility/2006">
              <mc:Choice xmlns:v="urn:schemas-microsoft-com:vml" Requires="v">
                <p:oleObj r:id="rId4" imgW="12482280" imgH="10272960" progId="">
                  <p:embed/>
                </p:oleObj>
              </mc:Choice>
              <mc:Fallback>
                <p:oleObj r:id="rId4" imgW="12482280" imgH="10272960" progId="">
                  <p:embed/>
                  <p:pic>
                    <p:nvPicPr>
                      <p:cNvPr id="8" name="Objekt 7">
                        <a:extLst>
                          <a:ext uri="{FF2B5EF4-FFF2-40B4-BE49-F238E27FC236}">
                            <a16:creationId xmlns:a16="http://schemas.microsoft.com/office/drawing/2014/main" id="{FF7AEE74-2149-4C7F-ABC3-589A3D2030C3}"/>
                          </a:ext>
                        </a:extLst>
                      </p:cNvPr>
                      <p:cNvPicPr/>
                      <p:nvPr/>
                    </p:nvPicPr>
                    <p:blipFill>
                      <a:blip r:embed="rId5"/>
                      <a:stretch>
                        <a:fillRect/>
                      </a:stretch>
                    </p:blipFill>
                    <p:spPr>
                      <a:xfrm>
                        <a:off x="689700" y="622353"/>
                        <a:ext cx="7558415" cy="6235647"/>
                      </a:xfrm>
                      <a:prstGeom prst="rect">
                        <a:avLst/>
                      </a:prstGeom>
                    </p:spPr>
                  </p:pic>
                </p:oleObj>
              </mc:Fallback>
            </mc:AlternateContent>
          </a:graphicData>
        </a:graphic>
      </p:graphicFrame>
    </p:spTree>
    <p:extLst>
      <p:ext uri="{BB962C8B-B14F-4D97-AF65-F5344CB8AC3E}">
        <p14:creationId xmlns:p14="http://schemas.microsoft.com/office/powerpoint/2010/main" val="3757653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67397" y="-73118"/>
            <a:ext cx="9144000" cy="712310"/>
          </a:xfrm>
          <a:noFill/>
        </p:spPr>
        <p:txBody>
          <a:bodyPr>
            <a:normAutofit/>
          </a:bodyPr>
          <a:lstStyle/>
          <a:p>
            <a:pPr algn="l"/>
            <a:r>
              <a:rPr lang="sv-SE" sz="3600" dirty="0" err="1"/>
              <a:t>Level</a:t>
            </a:r>
            <a:r>
              <a:rPr lang="sv-SE" sz="3600" dirty="0"/>
              <a:t> 1 – vitt band </a:t>
            </a:r>
          </a:p>
        </p:txBody>
      </p:sp>
      <p:sp>
        <p:nvSpPr>
          <p:cNvPr id="6" name="Underrubrik 5">
            <a:extLst>
              <a:ext uri="{FF2B5EF4-FFF2-40B4-BE49-F238E27FC236}">
                <a16:creationId xmlns:a16="http://schemas.microsoft.com/office/drawing/2014/main" id="{52B2F302-2E39-411B-9577-01741D8C368D}"/>
              </a:ext>
            </a:extLst>
          </p:cNvPr>
          <p:cNvSpPr>
            <a:spLocks noGrp="1"/>
          </p:cNvSpPr>
          <p:nvPr>
            <p:ph type="subTitle" idx="1"/>
          </p:nvPr>
        </p:nvSpPr>
        <p:spPr/>
        <p:txBody>
          <a:bodyPr/>
          <a:lstStyle/>
          <a:p>
            <a:endParaRPr lang="sv-SE"/>
          </a:p>
        </p:txBody>
      </p:sp>
      <p:graphicFrame>
        <p:nvGraphicFramePr>
          <p:cNvPr id="7" name="Objekt 6">
            <a:extLst>
              <a:ext uri="{FF2B5EF4-FFF2-40B4-BE49-F238E27FC236}">
                <a16:creationId xmlns:a16="http://schemas.microsoft.com/office/drawing/2014/main" id="{256EDC9E-18F5-46E1-B2DB-B8CA9A82B8CD}"/>
              </a:ext>
            </a:extLst>
          </p:cNvPr>
          <p:cNvGraphicFramePr>
            <a:graphicFrameLocks noChangeAspect="1"/>
          </p:cNvGraphicFramePr>
          <p:nvPr/>
        </p:nvGraphicFramePr>
        <p:xfrm>
          <a:off x="682806" y="716496"/>
          <a:ext cx="5962650" cy="5905500"/>
        </p:xfrm>
        <a:graphic>
          <a:graphicData uri="http://schemas.openxmlformats.org/presentationml/2006/ole">
            <mc:AlternateContent xmlns:mc="http://schemas.openxmlformats.org/markup-compatibility/2006">
              <mc:Choice xmlns:v="urn:schemas-microsoft-com:vml" Requires="v">
                <p:oleObj r:id="rId4" imgW="7911000" imgH="7809480" progId="">
                  <p:embed/>
                </p:oleObj>
              </mc:Choice>
              <mc:Fallback>
                <p:oleObj r:id="rId4" imgW="7911000" imgH="7809480" progId="">
                  <p:embed/>
                  <p:pic>
                    <p:nvPicPr>
                      <p:cNvPr id="7" name="Objekt 6">
                        <a:extLst>
                          <a:ext uri="{FF2B5EF4-FFF2-40B4-BE49-F238E27FC236}">
                            <a16:creationId xmlns:a16="http://schemas.microsoft.com/office/drawing/2014/main" id="{256EDC9E-18F5-46E1-B2DB-B8CA9A82B8CD}"/>
                          </a:ext>
                        </a:extLst>
                      </p:cNvPr>
                      <p:cNvPicPr/>
                      <p:nvPr/>
                    </p:nvPicPr>
                    <p:blipFill>
                      <a:blip r:embed="rId5"/>
                      <a:stretch>
                        <a:fillRect/>
                      </a:stretch>
                    </p:blipFill>
                    <p:spPr>
                      <a:xfrm>
                        <a:off x="682806" y="716496"/>
                        <a:ext cx="5962650" cy="5905500"/>
                      </a:xfrm>
                      <a:prstGeom prst="rect">
                        <a:avLst/>
                      </a:prstGeom>
                    </p:spPr>
                  </p:pic>
                </p:oleObj>
              </mc:Fallback>
            </mc:AlternateContent>
          </a:graphicData>
        </a:graphic>
      </p:graphicFrame>
    </p:spTree>
    <p:extLst>
      <p:ext uri="{BB962C8B-B14F-4D97-AF65-F5344CB8AC3E}">
        <p14:creationId xmlns:p14="http://schemas.microsoft.com/office/powerpoint/2010/main" val="323271141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36A35E22460F643888608952EF72D0E" ma:contentTypeVersion="10" ma:contentTypeDescription="Skapa ett nytt dokument." ma:contentTypeScope="" ma:versionID="4f57bb474011f347c9e8683114fc388f">
  <xsd:schema xmlns:xsd="http://www.w3.org/2001/XMLSchema" xmlns:xs="http://www.w3.org/2001/XMLSchema" xmlns:p="http://schemas.microsoft.com/office/2006/metadata/properties" xmlns:ns2="77fd6ae7-6564-4f48-930f-d9492ebaf647" targetNamespace="http://schemas.microsoft.com/office/2006/metadata/properties" ma:root="true" ma:fieldsID="3818faad9ac9c5a1d99c47820a730659" ns2:_="">
    <xsd:import namespace="77fd6ae7-6564-4f48-930f-d9492ebaf6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fd6ae7-6564-4f48-930f-d9492ebaf6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BD8056-B730-4399-9C9F-BC1A186D2E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fd6ae7-6564-4f48-930f-d9492ebaf6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BA2149-EDD6-437A-8EA3-39468891A152}">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77fd6ae7-6564-4f48-930f-d9492ebaf647"/>
    <ds:schemaRef ds:uri="http://www.w3.org/XML/1998/namespace"/>
    <ds:schemaRef ds:uri="http://purl.org/dc/dcmitype/"/>
  </ds:schemaRefs>
</ds:datastoreItem>
</file>

<file path=customXml/itemProps3.xml><?xml version="1.0" encoding="utf-8"?>
<ds:datastoreItem xmlns:ds="http://schemas.openxmlformats.org/officeDocument/2006/customXml" ds:itemID="{C79D3828-04B4-42C0-ADE0-D0E5D21670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1882</TotalTime>
  <Words>1868</Words>
  <Application>Microsoft Office PowerPoint</Application>
  <PresentationFormat>Bredbild</PresentationFormat>
  <Paragraphs>180</Paragraphs>
  <Slides>21</Slides>
  <Notes>20</Notes>
  <HiddenSlides>0</HiddenSlides>
  <MMClips>0</MMClips>
  <ScaleCrop>false</ScaleCrop>
  <HeadingPairs>
    <vt:vector size="8" baseType="variant">
      <vt:variant>
        <vt:lpstr>Använt teckensnitt</vt:lpstr>
      </vt:variant>
      <vt:variant>
        <vt:i4>5</vt:i4>
      </vt:variant>
      <vt:variant>
        <vt:lpstr>Tema</vt:lpstr>
      </vt:variant>
      <vt:variant>
        <vt:i4>1</vt:i4>
      </vt:variant>
      <vt:variant>
        <vt:lpstr>Serverprogram för OLE-inbäddning</vt:lpstr>
      </vt:variant>
      <vt:variant>
        <vt:i4>0</vt:i4>
      </vt:variant>
      <vt:variant>
        <vt:lpstr>Bildrubriker</vt:lpstr>
      </vt:variant>
      <vt:variant>
        <vt:i4>21</vt:i4>
      </vt:variant>
    </vt:vector>
  </HeadingPairs>
  <TitlesOfParts>
    <vt:vector size="27" baseType="lpstr">
      <vt:lpstr>Arial</vt:lpstr>
      <vt:lpstr>Bernard MT Condensed</vt:lpstr>
      <vt:lpstr>Calibri</vt:lpstr>
      <vt:lpstr>Calibri Light</vt:lpstr>
      <vt:lpstr>Roboto</vt:lpstr>
      <vt:lpstr>Office-tema</vt:lpstr>
      <vt:lpstr>PaddlePower</vt:lpstr>
      <vt:lpstr>Vad är PaddlePower</vt:lpstr>
      <vt:lpstr>Syfte</vt:lpstr>
      <vt:lpstr>Vad är PaddlePower</vt:lpstr>
      <vt:lpstr>Hur funkar det</vt:lpstr>
      <vt:lpstr>Upplägg</vt:lpstr>
      <vt:lpstr>Material</vt:lpstr>
      <vt:lpstr>Ledarhäftet </vt:lpstr>
      <vt:lpstr>Level 1 – vitt band </vt:lpstr>
      <vt:lpstr>Level 3 – gult band </vt:lpstr>
      <vt:lpstr>Level 6 – grönt band </vt:lpstr>
      <vt:lpstr>Erfarenheter &amp; Tips</vt:lpstr>
      <vt:lpstr>Erfarenheter &amp; Tips</vt:lpstr>
      <vt:lpstr>Erfarenheter från 2020</vt:lpstr>
      <vt:lpstr>Erfarenheter från 2020</vt:lpstr>
      <vt:lpstr>Erfarenheter från 2020</vt:lpstr>
      <vt:lpstr>Erfarenheter från 2020</vt:lpstr>
      <vt:lpstr>Erfarenheter från 2020 – vad var bra?</vt:lpstr>
      <vt:lpstr>Erfarenheter från 2020 – vad kan bli bätte?</vt:lpstr>
      <vt:lpstr>Paddlepower 2021</vt:lpstr>
      <vt:lpstr>Vi vill köra 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PaddlePower</dc:title>
  <dc:creator>Dag Johansson</dc:creator>
  <cp:lastModifiedBy>Johan Nilsson</cp:lastModifiedBy>
  <cp:revision>48</cp:revision>
  <dcterms:created xsi:type="dcterms:W3CDTF">2020-01-22T12:33:12Z</dcterms:created>
  <dcterms:modified xsi:type="dcterms:W3CDTF">2021-04-14T19:15:32Z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0x010100036A35E22460F643888608952EF72D0E</vt:lpwstr>
  </property>
</Properties>
</file>